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handoutMasterIdLst>
    <p:handoutMasterId r:id="rId31"/>
  </p:handoutMasterIdLst>
  <p:sldIdLst>
    <p:sldId id="256"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7F33"/>
    <a:srgbClr val="E60503"/>
    <a:srgbClr val="F25D28"/>
    <a:srgbClr val="F08E0E"/>
    <a:srgbClr val="E951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handoutMaster" Target="handoutMasters/handoutMaster1.xml"/><Relationship Id="rId30" Type="http://schemas.openxmlformats.org/officeDocument/2006/relationships/notesMaster" Target="notesMasters/notesMaster1.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90"/>
            </a:lvl1pPr>
          </a:lstStyle>
          <a:p>
            <a:endParaRPr lang="zh-CN" altLang="en-US"/>
          </a:p>
        </p:txBody>
      </p:sp>
      <p:sp>
        <p:nvSpPr>
          <p:cNvPr id="3" name="日期占位符 2"/>
          <p:cNvSpPr>
            <a:spLocks noGrp="1"/>
          </p:cNvSpPr>
          <p:nvPr>
            <p:ph type="dt" sz="quarter" idx="1"/>
          </p:nvPr>
        </p:nvSpPr>
        <p:spPr>
          <a:xfrm>
            <a:off x="4167998" y="0"/>
            <a:ext cx="3188595" cy="574719"/>
          </a:xfrm>
          <a:prstGeom prst="rect">
            <a:avLst/>
          </a:prstGeom>
        </p:spPr>
        <p:txBody>
          <a:bodyPr vert="horz" lIns="91440" tIns="45720" rIns="91440" bIns="45720" rtlCol="0"/>
          <a:lstStyle>
            <a:lvl1pPr algn="r">
              <a:defRPr sz="129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10879875"/>
            <a:ext cx="3188595" cy="574718"/>
          </a:xfrm>
          <a:prstGeom prst="rect">
            <a:avLst/>
          </a:prstGeom>
        </p:spPr>
        <p:txBody>
          <a:bodyPr vert="horz" lIns="91440" tIns="45720" rIns="91440" bIns="45720" rtlCol="0" anchor="b"/>
          <a:lstStyle>
            <a:lvl1pPr algn="l">
              <a:defRPr sz="1290"/>
            </a:lvl1pPr>
          </a:lstStyle>
          <a:p>
            <a:endParaRPr lang="zh-CN" altLang="en-US"/>
          </a:p>
        </p:txBody>
      </p:sp>
      <p:sp>
        <p:nvSpPr>
          <p:cNvPr id="5" name="灯片编号占位符 4"/>
          <p:cNvSpPr>
            <a:spLocks noGrp="1"/>
          </p:cNvSpPr>
          <p:nvPr>
            <p:ph type="sldNum" sz="quarter" idx="3"/>
          </p:nvPr>
        </p:nvSpPr>
        <p:spPr>
          <a:xfrm>
            <a:off x="4167998" y="10879875"/>
            <a:ext cx="3188595" cy="574718"/>
          </a:xfrm>
          <a:prstGeom prst="rect">
            <a:avLst/>
          </a:prstGeom>
        </p:spPr>
        <p:txBody>
          <a:bodyPr vert="horz" lIns="91440" tIns="45720" rIns="91440" bIns="45720" rtlCol="0" anchor="b"/>
          <a:lstStyle>
            <a:lvl1pPr algn="r">
              <a:defRPr sz="129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167998" y="0"/>
            <a:ext cx="3188595" cy="574719"/>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42770" y="1431824"/>
            <a:ext cx="6872756" cy="386592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35830" y="5512523"/>
            <a:ext cx="5886637" cy="4510246"/>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10879875"/>
            <a:ext cx="3188595" cy="574718"/>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167998" y="10879875"/>
            <a:ext cx="3188595" cy="574718"/>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jpe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4" name="标题 3"/>
          <p:cNvSpPr>
            <a:spLocks noGrp="1"/>
          </p:cNvSpPr>
          <p:nvPr>
            <p:ph type="ctrTitle"/>
          </p:nvPr>
        </p:nvSpPr>
        <p:spPr>
          <a:xfrm>
            <a:off x="1489075" y="2175510"/>
            <a:ext cx="8570595" cy="1270635"/>
          </a:xfrm>
        </p:spPr>
        <p:txBody>
          <a:bodyPr>
            <a:normAutofit fontScale="90000"/>
            <a:scene3d>
              <a:camera prst="orthographicFront"/>
              <a:lightRig rig="threePt" dir="t"/>
            </a:scene3d>
          </a:bodyPr>
          <a:p>
            <a:r>
              <a:rPr lang="zh-CN" altLang="en-US" b="1">
                <a:ln w="22225">
                  <a:solidFill>
                    <a:schemeClr val="accent2"/>
                  </a:solidFill>
                  <a:prstDash val="solid"/>
                </a:ln>
                <a:solidFill>
                  <a:srgbClr val="FF0000"/>
                </a:solidFill>
                <a:effectLst/>
                <a:latin typeface="仿宋" panose="02010609060101010101" charset="-122"/>
                <a:ea typeface="仿宋" panose="02010609060101010101" charset="-122"/>
                <a:cs typeface="仿宋" panose="02010609060101010101" charset="-122"/>
              </a:rPr>
              <a:t>《入党志愿书》 填写规范</a:t>
            </a:r>
            <a:endParaRPr lang="zh-CN" altLang="en-US" b="1">
              <a:ln w="22225">
                <a:solidFill>
                  <a:schemeClr val="accent2"/>
                </a:solidFill>
                <a:prstDash val="solid"/>
              </a:ln>
              <a:solidFill>
                <a:srgbClr val="FF0000"/>
              </a:solidFill>
              <a:effectLst/>
              <a:latin typeface="仿宋" panose="02010609060101010101" charset="-122"/>
              <a:ea typeface="仿宋" panose="02010609060101010101" charset="-122"/>
              <a:cs typeface="仿宋" panose="02010609060101010101" charset="-122"/>
            </a:endParaRPr>
          </a:p>
        </p:txBody>
      </p:sp>
      <p:sp>
        <p:nvSpPr>
          <p:cNvPr id="7" name="文本框 6"/>
          <p:cNvSpPr txBox="1"/>
          <p:nvPr/>
        </p:nvSpPr>
        <p:spPr>
          <a:xfrm>
            <a:off x="8394065" y="4679950"/>
            <a:ext cx="2844165" cy="460375"/>
          </a:xfrm>
          <a:prstGeom prst="rect">
            <a:avLst/>
          </a:prstGeom>
          <a:noFill/>
        </p:spPr>
        <p:txBody>
          <a:bodyPr wrap="square" rtlCol="0">
            <a:spAutoFit/>
          </a:bodyPr>
          <a:p>
            <a:r>
              <a:rPr lang="en-US" altLang="zh-CN" sz="2400">
                <a:solidFill>
                  <a:schemeClr val="tx1"/>
                </a:solidFill>
              </a:rPr>
              <a:t>     </a:t>
            </a:r>
            <a:r>
              <a:rPr lang="en-US" altLang="zh-CN" sz="2400">
                <a:solidFill>
                  <a:schemeClr val="tx1"/>
                </a:solidFill>
                <a:latin typeface="楷体" panose="02010609060101010101" charset="-122"/>
                <a:ea typeface="楷体" panose="02010609060101010101" charset="-122"/>
                <a:cs typeface="楷体" panose="02010609060101010101" charset="-122"/>
              </a:rPr>
              <a:t>  </a:t>
            </a:r>
            <a:r>
              <a:rPr lang="zh-CN" altLang="en-US" sz="2400">
                <a:solidFill>
                  <a:schemeClr val="tx1"/>
                </a:solidFill>
                <a:latin typeface="楷体" panose="02010609060101010101" charset="-122"/>
                <a:ea typeface="楷体" panose="02010609060101010101" charset="-122"/>
                <a:cs typeface="楷体" panose="02010609060101010101" charset="-122"/>
              </a:rPr>
              <a:t>中科资源</a:t>
            </a:r>
            <a:r>
              <a:rPr lang="zh-CN" altLang="en-US" sz="2400">
                <a:solidFill>
                  <a:schemeClr val="tx1"/>
                </a:solidFill>
                <a:latin typeface="楷体" panose="02010609060101010101" charset="-122"/>
                <a:ea typeface="楷体" panose="02010609060101010101" charset="-122"/>
                <a:cs typeface="楷体" panose="02010609060101010101" charset="-122"/>
              </a:rPr>
              <a:t>党办</a:t>
            </a:r>
            <a:endParaRPr lang="zh-CN" altLang="en-US" sz="2400">
              <a:solidFill>
                <a:schemeClr val="tx1"/>
              </a:solidFill>
              <a:latin typeface="楷体" panose="02010609060101010101" charset="-122"/>
              <a:ea typeface="楷体" panose="02010609060101010101" charset="-122"/>
              <a:cs typeface="楷体" panose="02010609060101010101"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5" name="文本框 4"/>
          <p:cNvSpPr txBox="1"/>
          <p:nvPr/>
        </p:nvSpPr>
        <p:spPr>
          <a:xfrm>
            <a:off x="1388110" y="1282700"/>
            <a:ext cx="4021455" cy="4015105"/>
          </a:xfrm>
          <a:prstGeom prst="rect">
            <a:avLst/>
          </a:prstGeom>
          <a:noFill/>
          <a:effectLst/>
        </p:spPr>
        <p:txBody>
          <a:bodyPr wrap="square" rtlCol="0">
            <a:spAutoFit/>
          </a:bodyPr>
          <a:p>
            <a:pPr fontAlgn="auto">
              <a:lnSpc>
                <a:spcPts val="3400"/>
              </a:lnSpc>
            </a:pPr>
            <a:r>
              <a:rPr lang="zh-CN" altLang="en-US" sz="2000" b="1">
                <a:solidFill>
                  <a:srgbClr val="FFFF00"/>
                </a:solidFill>
                <a:uFillTx/>
                <a:latin typeface="仿宋" panose="02010609060101010101" charset="-122"/>
                <a:ea typeface="仿宋" panose="02010609060101010101" charset="-122"/>
              </a:rPr>
              <a:t>第</a:t>
            </a:r>
            <a:r>
              <a:rPr lang="en-US" altLang="zh-CN" sz="2000" b="1">
                <a:solidFill>
                  <a:srgbClr val="FFFF00"/>
                </a:solidFill>
                <a:uFillTx/>
                <a:latin typeface="仿宋" panose="02010609060101010101" charset="-122"/>
                <a:ea typeface="仿宋" panose="02010609060101010101" charset="-122"/>
              </a:rPr>
              <a:t>5</a:t>
            </a:r>
            <a:r>
              <a:rPr lang="zh-CN" altLang="en-US" sz="2000" b="1">
                <a:solidFill>
                  <a:srgbClr val="FFFF00"/>
                </a:solidFill>
                <a:uFillTx/>
                <a:latin typeface="仿宋" panose="02010609060101010101" charset="-122"/>
                <a:ea typeface="仿宋" panose="02010609060101010101" charset="-122"/>
              </a:rPr>
              <a:t>页</a:t>
            </a:r>
            <a:endParaRPr lang="zh-CN" altLang="en-US" sz="2000">
              <a:solidFill>
                <a:srgbClr val="FFFF00"/>
              </a:solidFill>
              <a:uFillTx/>
              <a:latin typeface="仿宋" panose="02010609060101010101" charset="-122"/>
              <a:ea typeface="仿宋" panose="02010609060101010101" charset="-122"/>
            </a:endParaRPr>
          </a:p>
          <a:p>
            <a:pPr fontAlgn="auto">
              <a:lnSpc>
                <a:spcPts val="3400"/>
              </a:lnSpc>
            </a:pPr>
            <a:r>
              <a:rPr lang="zh-CN" altLang="en-US" sz="2000">
                <a:solidFill>
                  <a:srgbClr val="FFFF00"/>
                </a:solidFill>
                <a:uFillTx/>
                <a:latin typeface="仿宋" panose="02010609060101010101" charset="-122"/>
                <a:ea typeface="仿宋" panose="02010609060101010101" charset="-122"/>
              </a:rPr>
              <a:t>   （1）“何时何地加入中国共产主义青年团”、“何时何地参加过何种民主党派或工商联，任何职务”和“何时何地参加过何种反动组织或封建迷信组织，任何职务，有何活动，以及有何其他政治历史问题，结论如何”中的“何地”，应填写到工作单位或乡镇、街道。</a:t>
            </a:r>
            <a:endParaRPr lang="zh-CN" altLang="en-US" sz="2000">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4" name="图片 3" descr="新文档 2018-09-09 08.48.08_4"/>
          <p:cNvPicPr>
            <a:picLocks noChangeAspect="1"/>
          </p:cNvPicPr>
          <p:nvPr/>
        </p:nvPicPr>
        <p:blipFill>
          <a:blip r:embed="rId1"/>
          <a:stretch>
            <a:fillRect/>
          </a:stretch>
        </p:blipFill>
        <p:spPr>
          <a:xfrm>
            <a:off x="6292215" y="226060"/>
            <a:ext cx="4632960" cy="640524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5" name="文本框 4"/>
          <p:cNvSpPr txBox="1"/>
          <p:nvPr/>
        </p:nvSpPr>
        <p:spPr>
          <a:xfrm>
            <a:off x="1388110" y="1282700"/>
            <a:ext cx="4236720" cy="4836160"/>
          </a:xfrm>
          <a:prstGeom prst="rect">
            <a:avLst/>
          </a:prstGeom>
          <a:noFill/>
          <a:effectLst/>
        </p:spPr>
        <p:txBody>
          <a:bodyPr wrap="square" rtlCol="0">
            <a:spAutoFit/>
          </a:bodyPr>
          <a:p>
            <a:pPr fontAlgn="auto">
              <a:lnSpc>
                <a:spcPts val="3400"/>
              </a:lnSpc>
            </a:pPr>
            <a:r>
              <a:rPr lang="zh-CN" altLang="en-US" sz="2000" b="1">
                <a:solidFill>
                  <a:srgbClr val="FFFF00"/>
                </a:solidFill>
                <a:uFillTx/>
                <a:latin typeface="仿宋" panose="02010609060101010101" charset="-122"/>
                <a:ea typeface="仿宋" panose="02010609060101010101" charset="-122"/>
              </a:rPr>
              <a:t>第</a:t>
            </a:r>
            <a:r>
              <a:rPr lang="en-US" altLang="zh-CN" sz="2000" b="1">
                <a:solidFill>
                  <a:srgbClr val="FFFF00"/>
                </a:solidFill>
                <a:uFillTx/>
                <a:latin typeface="仿宋" panose="02010609060101010101" charset="-122"/>
                <a:ea typeface="仿宋" panose="02010609060101010101" charset="-122"/>
              </a:rPr>
              <a:t>5</a:t>
            </a:r>
            <a:r>
              <a:rPr lang="zh-CN" altLang="en-US" sz="2000" b="1">
                <a:solidFill>
                  <a:srgbClr val="FFFF00"/>
                </a:solidFill>
                <a:uFillTx/>
                <a:latin typeface="仿宋" panose="02010609060101010101" charset="-122"/>
                <a:ea typeface="仿宋" panose="02010609060101010101" charset="-122"/>
              </a:rPr>
              <a:t>页</a:t>
            </a:r>
            <a:endParaRPr lang="zh-CN" altLang="en-US" sz="2000">
              <a:solidFill>
                <a:srgbClr val="FFFF00"/>
              </a:solidFill>
              <a:uFillTx/>
              <a:latin typeface="仿宋" panose="02010609060101010101" charset="-122"/>
              <a:ea typeface="仿宋" panose="02010609060101010101" charset="-122"/>
            </a:endParaRPr>
          </a:p>
          <a:p>
            <a:pPr fontAlgn="auto">
              <a:lnSpc>
                <a:spcPts val="2400"/>
              </a:lnSpc>
            </a:pPr>
            <a:r>
              <a:rPr lang="zh-CN" altLang="en-US" sz="2000">
                <a:solidFill>
                  <a:srgbClr val="FFFF00"/>
                </a:solidFill>
                <a:uFillTx/>
                <a:latin typeface="仿宋" panose="02010609060101010101" charset="-122"/>
                <a:ea typeface="仿宋" panose="02010609060101010101" charset="-122"/>
              </a:rPr>
              <a:t>   </a:t>
            </a:r>
            <a:r>
              <a:rPr lang="zh-CN" altLang="en-US">
                <a:solidFill>
                  <a:srgbClr val="FFFF00"/>
                </a:solidFill>
                <a:uFillTx/>
                <a:latin typeface="仿宋" panose="02010609060101010101" charset="-122"/>
                <a:ea typeface="仿宋" panose="02010609060101010101" charset="-122"/>
              </a:rPr>
              <a:t>（2）“何时何地参加过何种民主党派或工商联，任何职务”栏填写说明：</a:t>
            </a:r>
            <a:endParaRPr lang="zh-CN" altLang="en-US">
              <a:solidFill>
                <a:srgbClr val="FFFF00"/>
              </a:solidFill>
              <a:uFillTx/>
              <a:latin typeface="仿宋" panose="02010609060101010101" charset="-122"/>
              <a:ea typeface="仿宋" panose="02010609060101010101" charset="-122"/>
            </a:endParaRPr>
          </a:p>
          <a:p>
            <a:pPr fontAlgn="auto">
              <a:lnSpc>
                <a:spcPts val="2400"/>
              </a:lnSpc>
            </a:pPr>
            <a:r>
              <a:rPr lang="zh-CN" altLang="en-US">
                <a:solidFill>
                  <a:srgbClr val="FFFF00"/>
                </a:solidFill>
                <a:uFillTx/>
                <a:latin typeface="仿宋" panose="02010609060101010101" charset="-122"/>
                <a:ea typeface="仿宋" panose="02010609060101010101" charset="-122"/>
              </a:rPr>
              <a:t>    1、民主党派包括“民革”、“民盟”、“民建”、“民进”、“农工党”、“中国致公党”、“九三学社”、“台盟”；</a:t>
            </a:r>
            <a:endParaRPr lang="zh-CN" altLang="en-US">
              <a:solidFill>
                <a:srgbClr val="FFFF00"/>
              </a:solidFill>
              <a:uFillTx/>
              <a:latin typeface="仿宋" panose="02010609060101010101" charset="-122"/>
              <a:ea typeface="仿宋" panose="02010609060101010101" charset="-122"/>
            </a:endParaRPr>
          </a:p>
          <a:p>
            <a:pPr fontAlgn="auto">
              <a:lnSpc>
                <a:spcPts val="2400"/>
              </a:lnSpc>
            </a:pPr>
            <a:r>
              <a:rPr lang="zh-CN" altLang="en-US">
                <a:solidFill>
                  <a:srgbClr val="FFFF00"/>
                </a:solidFill>
                <a:uFillTx/>
                <a:latin typeface="仿宋" panose="02010609060101010101" charset="-122"/>
                <a:ea typeface="仿宋" panose="02010609060101010101" charset="-122"/>
              </a:rPr>
              <a:t>    2、进步团体如抗战时期的“抗敌宣传队”、“新中国剧社”、“中华全国工商业联合会”等，参加共青团的也应填写这一栏；</a:t>
            </a:r>
            <a:endParaRPr lang="zh-CN" altLang="en-US">
              <a:solidFill>
                <a:srgbClr val="FFFF00"/>
              </a:solidFill>
              <a:uFillTx/>
              <a:latin typeface="仿宋" panose="02010609060101010101" charset="-122"/>
              <a:ea typeface="仿宋" panose="02010609060101010101" charset="-122"/>
            </a:endParaRPr>
          </a:p>
          <a:p>
            <a:pPr fontAlgn="auto">
              <a:lnSpc>
                <a:spcPts val="2400"/>
              </a:lnSpc>
            </a:pPr>
            <a:r>
              <a:rPr lang="zh-CN" altLang="en-US">
                <a:solidFill>
                  <a:srgbClr val="FFFF00"/>
                </a:solidFill>
                <a:uFillTx/>
                <a:latin typeface="仿宋" panose="02010609060101010101" charset="-122"/>
                <a:ea typeface="仿宋" panose="02010609060101010101" charset="-122"/>
              </a:rPr>
              <a:t>    3、在以上民主党派或进步团体任什么职务就填什么职务，没任职务的就填一般成员；</a:t>
            </a:r>
            <a:endParaRPr lang="zh-CN" altLang="en-US">
              <a:solidFill>
                <a:srgbClr val="FFFF00"/>
              </a:solidFill>
              <a:uFillTx/>
              <a:latin typeface="仿宋" panose="02010609060101010101" charset="-122"/>
              <a:ea typeface="仿宋" panose="02010609060101010101" charset="-122"/>
            </a:endParaRPr>
          </a:p>
          <a:p>
            <a:pPr fontAlgn="auto">
              <a:lnSpc>
                <a:spcPts val="2400"/>
              </a:lnSpc>
            </a:pPr>
            <a:r>
              <a:rPr lang="zh-CN" altLang="en-US">
                <a:solidFill>
                  <a:srgbClr val="FFFF00"/>
                </a:solidFill>
                <a:uFillTx/>
                <a:latin typeface="仿宋" panose="02010609060101010101" charset="-122"/>
                <a:ea typeface="仿宋" panose="02010609060101010101" charset="-122"/>
              </a:rPr>
              <a:t>    4、如果没有就写“无”，不能空白。</a:t>
            </a:r>
            <a:endParaRPr lang="zh-CN" altLang="en-US">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4" name="图片 3" descr="新文档 2018-09-09 08.48.08_4"/>
          <p:cNvPicPr>
            <a:picLocks noChangeAspect="1"/>
          </p:cNvPicPr>
          <p:nvPr/>
        </p:nvPicPr>
        <p:blipFill>
          <a:blip r:embed="rId1"/>
          <a:stretch>
            <a:fillRect/>
          </a:stretch>
        </p:blipFill>
        <p:spPr>
          <a:xfrm>
            <a:off x="6165215" y="226695"/>
            <a:ext cx="4632960" cy="6405245"/>
          </a:xfrm>
          <a:prstGeom prst="rect">
            <a:avLst/>
          </a:prstGeom>
        </p:spPr>
      </p:pic>
      <p:sp>
        <p:nvSpPr>
          <p:cNvPr id="3" name="文本框 2"/>
          <p:cNvSpPr txBox="1"/>
          <p:nvPr/>
        </p:nvSpPr>
        <p:spPr>
          <a:xfrm>
            <a:off x="7835265" y="793115"/>
            <a:ext cx="2476500" cy="645160"/>
          </a:xfrm>
          <a:prstGeom prst="rect">
            <a:avLst/>
          </a:prstGeom>
          <a:noFill/>
        </p:spPr>
        <p:txBody>
          <a:bodyPr wrap="square" rtlCol="0">
            <a:spAutoFit/>
          </a:bodyPr>
          <a:p>
            <a:r>
              <a:rPr lang="zh-CN" altLang="en-US" sz="1200">
                <a:latin typeface="楷体" panose="02010609060101010101" charset="-122"/>
                <a:ea typeface="楷体" panose="02010609060101010101" charset="-122"/>
              </a:rPr>
              <a:t>＊＊年＊＊月＊＊日在＊＊省＊＊县＊＊乡＊＊中学加入中国共产主义青年团，任团支部宣传委员。</a:t>
            </a:r>
            <a:endParaRPr lang="zh-CN" altLang="en-US" sz="1200">
              <a:latin typeface="楷体" panose="02010609060101010101" charset="-122"/>
              <a:ea typeface="楷体" panose="02010609060101010101" charset="-122"/>
            </a:endParaRPr>
          </a:p>
        </p:txBody>
      </p:sp>
      <p:sp>
        <p:nvSpPr>
          <p:cNvPr id="6" name="文本框 5"/>
          <p:cNvSpPr txBox="1"/>
          <p:nvPr/>
        </p:nvSpPr>
        <p:spPr>
          <a:xfrm>
            <a:off x="7835900" y="1605915"/>
            <a:ext cx="2475865" cy="737235"/>
          </a:xfrm>
          <a:prstGeom prst="rect">
            <a:avLst/>
          </a:prstGeom>
          <a:noFill/>
        </p:spPr>
        <p:txBody>
          <a:bodyPr wrap="square" rtlCol="0">
            <a:spAutoFit/>
          </a:bodyPr>
          <a:p>
            <a:r>
              <a:rPr lang="zh-CN" altLang="en-US" sz="1400">
                <a:latin typeface="楷体" panose="02010609060101010101" charset="-122"/>
                <a:ea typeface="楷体" panose="02010609060101010101" charset="-122"/>
              </a:rPr>
              <a:t>＊＊年＊＊月＊＊日在＊＊省＊＊县加入＊＊党派，为一般成员。</a:t>
            </a:r>
            <a:endParaRPr lang="zh-CN" altLang="en-US" sz="1400">
              <a:latin typeface="楷体" panose="02010609060101010101" charset="-122"/>
              <a:ea typeface="楷体" panose="02010609060101010101"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5" name="文本框 4"/>
          <p:cNvSpPr txBox="1"/>
          <p:nvPr/>
        </p:nvSpPr>
        <p:spPr>
          <a:xfrm>
            <a:off x="1388110" y="1282700"/>
            <a:ext cx="4236720" cy="3425190"/>
          </a:xfrm>
          <a:prstGeom prst="rect">
            <a:avLst/>
          </a:prstGeom>
          <a:noFill/>
          <a:effectLst/>
        </p:spPr>
        <p:txBody>
          <a:bodyPr wrap="square" rtlCol="0">
            <a:spAutoFit/>
          </a:bodyPr>
          <a:p>
            <a:pPr fontAlgn="auto">
              <a:lnSpc>
                <a:spcPts val="3400"/>
              </a:lnSpc>
            </a:pPr>
            <a:r>
              <a:rPr lang="zh-CN" altLang="en-US" sz="2000" b="1">
                <a:solidFill>
                  <a:srgbClr val="FFFF00"/>
                </a:solidFill>
                <a:uFillTx/>
                <a:latin typeface="仿宋" panose="02010609060101010101" charset="-122"/>
                <a:ea typeface="仿宋" panose="02010609060101010101" charset="-122"/>
              </a:rPr>
              <a:t>第</a:t>
            </a:r>
            <a:r>
              <a:rPr lang="en-US" altLang="zh-CN" sz="2000" b="1">
                <a:solidFill>
                  <a:srgbClr val="FFFF00"/>
                </a:solidFill>
                <a:uFillTx/>
                <a:latin typeface="仿宋" panose="02010609060101010101" charset="-122"/>
                <a:ea typeface="仿宋" panose="02010609060101010101" charset="-122"/>
              </a:rPr>
              <a:t>5</a:t>
            </a:r>
            <a:r>
              <a:rPr lang="zh-CN" altLang="en-US" sz="2000" b="1">
                <a:solidFill>
                  <a:srgbClr val="FFFF00"/>
                </a:solidFill>
                <a:uFillTx/>
                <a:latin typeface="仿宋" panose="02010609060101010101" charset="-122"/>
                <a:ea typeface="仿宋" panose="02010609060101010101" charset="-122"/>
              </a:rPr>
              <a:t>页</a:t>
            </a:r>
            <a:endParaRPr lang="zh-CN" altLang="en-US" sz="2000" b="1">
              <a:solidFill>
                <a:srgbClr val="FFFF00"/>
              </a:solidFill>
              <a:uFillTx/>
              <a:latin typeface="仿宋" panose="02010609060101010101" charset="-122"/>
              <a:ea typeface="仿宋" panose="02010609060101010101" charset="-122"/>
            </a:endParaRPr>
          </a:p>
          <a:p>
            <a:pPr fontAlgn="auto">
              <a:lnSpc>
                <a:spcPts val="3400"/>
              </a:lnSpc>
            </a:pPr>
            <a:endParaRPr lang="zh-CN" altLang="en-US" sz="2000">
              <a:solidFill>
                <a:srgbClr val="FFFF00"/>
              </a:solidFill>
              <a:uFillTx/>
              <a:latin typeface="仿宋" panose="02010609060101010101" charset="-122"/>
              <a:ea typeface="仿宋" panose="02010609060101010101" charset="-122"/>
            </a:endParaRPr>
          </a:p>
          <a:p>
            <a:pPr fontAlgn="auto">
              <a:lnSpc>
                <a:spcPts val="3200"/>
              </a:lnSpc>
            </a:pPr>
            <a:r>
              <a:rPr lang="zh-CN" altLang="en-US" sz="2000">
                <a:solidFill>
                  <a:srgbClr val="FFFF00"/>
                </a:solidFill>
                <a:uFillTx/>
                <a:latin typeface="仿宋" panose="02010609060101010101" charset="-122"/>
                <a:ea typeface="仿宋" panose="02010609060101010101" charset="-122"/>
              </a:rPr>
              <a:t>   （3）“何时何地参加过何种反动组织或封建迷信组织，任何职务，有何活动，以及有何其他政治历史问题，结论如何”栏填写说明：</a:t>
            </a:r>
            <a:endParaRPr lang="zh-CN" altLang="en-US" sz="2000">
              <a:solidFill>
                <a:srgbClr val="FFFF00"/>
              </a:solidFill>
              <a:uFillTx/>
              <a:latin typeface="仿宋" panose="02010609060101010101" charset="-122"/>
              <a:ea typeface="仿宋" panose="02010609060101010101" charset="-122"/>
            </a:endParaRPr>
          </a:p>
          <a:p>
            <a:pPr fontAlgn="auto">
              <a:lnSpc>
                <a:spcPts val="3200"/>
              </a:lnSpc>
            </a:pPr>
            <a:r>
              <a:rPr lang="zh-CN" altLang="en-US" sz="2000">
                <a:solidFill>
                  <a:srgbClr val="FFFF00"/>
                </a:solidFill>
                <a:uFillTx/>
                <a:latin typeface="仿宋" panose="02010609060101010101" charset="-122"/>
                <a:ea typeface="仿宋" panose="02010609060101010101" charset="-122"/>
              </a:rPr>
              <a:t>1、要逐项如实填写；</a:t>
            </a:r>
            <a:endParaRPr lang="zh-CN" altLang="en-US" sz="2000">
              <a:solidFill>
                <a:srgbClr val="FFFF00"/>
              </a:solidFill>
              <a:uFillTx/>
              <a:latin typeface="仿宋" panose="02010609060101010101" charset="-122"/>
              <a:ea typeface="仿宋" panose="02010609060101010101" charset="-122"/>
            </a:endParaRPr>
          </a:p>
          <a:p>
            <a:pPr fontAlgn="auto">
              <a:lnSpc>
                <a:spcPts val="3200"/>
              </a:lnSpc>
            </a:pPr>
            <a:r>
              <a:rPr lang="zh-CN" altLang="en-US" sz="2000">
                <a:solidFill>
                  <a:srgbClr val="FFFF00"/>
                </a:solidFill>
                <a:uFillTx/>
                <a:latin typeface="仿宋" panose="02010609060101010101" charset="-122"/>
                <a:ea typeface="仿宋" panose="02010609060101010101" charset="-122"/>
              </a:rPr>
              <a:t>2、如果没有就写“无”，不能空白。</a:t>
            </a:r>
            <a:endParaRPr lang="zh-CN" altLang="en-US" sz="2000">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4" name="图片 3" descr="新文档 2018-09-09 08.48.08_4"/>
          <p:cNvPicPr>
            <a:picLocks noChangeAspect="1"/>
          </p:cNvPicPr>
          <p:nvPr/>
        </p:nvPicPr>
        <p:blipFill>
          <a:blip r:embed="rId1"/>
          <a:stretch>
            <a:fillRect/>
          </a:stretch>
        </p:blipFill>
        <p:spPr>
          <a:xfrm>
            <a:off x="6165215" y="226695"/>
            <a:ext cx="4632960" cy="6405245"/>
          </a:xfrm>
          <a:prstGeom prst="rect">
            <a:avLst/>
          </a:prstGeom>
        </p:spPr>
      </p:pic>
      <p:sp>
        <p:nvSpPr>
          <p:cNvPr id="6" name="文本框 5"/>
          <p:cNvSpPr txBox="1"/>
          <p:nvPr/>
        </p:nvSpPr>
        <p:spPr>
          <a:xfrm>
            <a:off x="7823200" y="2626360"/>
            <a:ext cx="2475865" cy="737235"/>
          </a:xfrm>
          <a:prstGeom prst="rect">
            <a:avLst/>
          </a:prstGeom>
          <a:noFill/>
        </p:spPr>
        <p:txBody>
          <a:bodyPr wrap="square" rtlCol="0">
            <a:spAutoFit/>
          </a:bodyPr>
          <a:p>
            <a:r>
              <a:rPr lang="zh-CN" altLang="en-US" sz="1400">
                <a:latin typeface="楷体" panose="02010609060101010101" charset="-122"/>
                <a:ea typeface="楷体" panose="02010609060101010101" charset="-122"/>
              </a:rPr>
              <a:t>＊＊年＊＊月＊＊日在＊＊省＊＊县参加＊＊组织，为一般成员。</a:t>
            </a:r>
            <a:endParaRPr lang="zh-CN" altLang="en-US" sz="1400">
              <a:latin typeface="楷体" panose="02010609060101010101" charset="-122"/>
              <a:ea typeface="楷体" panose="02010609060101010101"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5" name="文本框 4"/>
          <p:cNvSpPr txBox="1"/>
          <p:nvPr/>
        </p:nvSpPr>
        <p:spPr>
          <a:xfrm>
            <a:off x="1388110" y="1282700"/>
            <a:ext cx="4236720" cy="4618355"/>
          </a:xfrm>
          <a:prstGeom prst="rect">
            <a:avLst/>
          </a:prstGeom>
          <a:noFill/>
          <a:effectLst/>
        </p:spPr>
        <p:txBody>
          <a:bodyPr wrap="square" rtlCol="0">
            <a:spAutoFit/>
          </a:bodyPr>
          <a:p>
            <a:pPr fontAlgn="auto">
              <a:lnSpc>
                <a:spcPts val="3400"/>
              </a:lnSpc>
            </a:pPr>
            <a:r>
              <a:rPr lang="zh-CN" altLang="en-US" sz="2000" b="1">
                <a:solidFill>
                  <a:srgbClr val="FFFF00"/>
                </a:solidFill>
                <a:uFillTx/>
                <a:latin typeface="仿宋" panose="02010609060101010101" charset="-122"/>
                <a:ea typeface="仿宋" panose="02010609060101010101" charset="-122"/>
              </a:rPr>
              <a:t>第</a:t>
            </a:r>
            <a:r>
              <a:rPr lang="en-US" altLang="zh-CN" sz="2000" b="1">
                <a:solidFill>
                  <a:srgbClr val="FFFF00"/>
                </a:solidFill>
                <a:uFillTx/>
                <a:latin typeface="仿宋" panose="02010609060101010101" charset="-122"/>
                <a:ea typeface="仿宋" panose="02010609060101010101" charset="-122"/>
              </a:rPr>
              <a:t>5</a:t>
            </a:r>
            <a:r>
              <a:rPr lang="zh-CN" altLang="en-US" sz="2000" b="1">
                <a:solidFill>
                  <a:srgbClr val="FFFF00"/>
                </a:solidFill>
                <a:uFillTx/>
                <a:latin typeface="仿宋" panose="02010609060101010101" charset="-122"/>
                <a:ea typeface="仿宋" panose="02010609060101010101" charset="-122"/>
              </a:rPr>
              <a:t>页</a:t>
            </a:r>
            <a:endParaRPr lang="zh-CN" altLang="en-US" sz="2000" b="1">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（4）“何时何地何原因受过何种奖励”，要写明受奖励的时间、经何单位批准、获奖名称、享受待遇等。如果没有就写“无”，不能空白。</a:t>
            </a:r>
            <a:endParaRPr lang="zh-CN" altLang="en-US" sz="2000">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（5）“何时何地因何原因受过何种处分”，填写受到党纪、政纪、团纪处分或刑事处罚的情况。经组织复查被平反纠正的不需填写。</a:t>
            </a:r>
            <a:endParaRPr lang="zh-CN" altLang="en-US" sz="2000">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要写清时间、地点及原因。如果没有就写“无”，不能空白。</a:t>
            </a:r>
            <a:endParaRPr lang="zh-CN" altLang="en-US" sz="2000">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4" name="图片 3" descr="新文档 2018-09-09 08.48.08_4"/>
          <p:cNvPicPr>
            <a:picLocks noChangeAspect="1"/>
          </p:cNvPicPr>
          <p:nvPr/>
        </p:nvPicPr>
        <p:blipFill>
          <a:blip r:embed="rId1"/>
          <a:stretch>
            <a:fillRect/>
          </a:stretch>
        </p:blipFill>
        <p:spPr>
          <a:xfrm>
            <a:off x="6165215" y="226695"/>
            <a:ext cx="4632960" cy="6405245"/>
          </a:xfrm>
          <a:prstGeom prst="rect">
            <a:avLst/>
          </a:prstGeom>
        </p:spPr>
      </p:pic>
      <p:sp>
        <p:nvSpPr>
          <p:cNvPr id="6" name="文本框 5"/>
          <p:cNvSpPr txBox="1"/>
          <p:nvPr/>
        </p:nvSpPr>
        <p:spPr>
          <a:xfrm>
            <a:off x="7734935" y="4048125"/>
            <a:ext cx="2652395" cy="583565"/>
          </a:xfrm>
          <a:prstGeom prst="rect">
            <a:avLst/>
          </a:prstGeom>
          <a:noFill/>
        </p:spPr>
        <p:txBody>
          <a:bodyPr wrap="square" rtlCol="0">
            <a:spAutoFit/>
          </a:bodyPr>
          <a:p>
            <a:r>
              <a:rPr lang="zh-CN" altLang="en-US" sz="1600">
                <a:latin typeface="楷体" panose="02010609060101010101" charset="-122"/>
                <a:ea typeface="楷体" panose="02010609060101010101" charset="-122"/>
              </a:rPr>
              <a:t>＊＊年因工作出色被评为＊＊(单位)评为先进工作者。</a:t>
            </a:r>
            <a:endParaRPr lang="zh-CN" altLang="en-US" sz="1600">
              <a:latin typeface="楷体" panose="02010609060101010101" charset="-122"/>
              <a:ea typeface="楷体" panose="02010609060101010101" charset="-122"/>
            </a:endParaRPr>
          </a:p>
        </p:txBody>
      </p:sp>
      <p:sp>
        <p:nvSpPr>
          <p:cNvPr id="3" name="文本框 2"/>
          <p:cNvSpPr txBox="1"/>
          <p:nvPr/>
        </p:nvSpPr>
        <p:spPr>
          <a:xfrm>
            <a:off x="7823200" y="5163820"/>
            <a:ext cx="2475865" cy="737235"/>
          </a:xfrm>
          <a:prstGeom prst="rect">
            <a:avLst/>
          </a:prstGeom>
          <a:noFill/>
        </p:spPr>
        <p:txBody>
          <a:bodyPr wrap="square" rtlCol="0">
            <a:spAutoFit/>
          </a:bodyPr>
          <a:p>
            <a:r>
              <a:rPr lang="zh-CN" altLang="en-US" sz="1400">
                <a:latin typeface="楷体" panose="02010609060101010101" charset="-122"/>
                <a:ea typeface="楷体" panose="02010609060101010101" charset="-122"/>
              </a:rPr>
              <a:t>＊＊年＊＊月＊＊日因＊＊错误，被＊＊（作出处分决定的机关）给予＊＊处分。</a:t>
            </a:r>
            <a:endParaRPr lang="zh-CN" altLang="en-US" sz="1400">
              <a:latin typeface="楷体" panose="02010609060101010101" charset="-122"/>
              <a:ea typeface="楷体" panose="02010609060101010101"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5" name="文本框 4"/>
          <p:cNvSpPr txBox="1"/>
          <p:nvPr/>
        </p:nvSpPr>
        <p:spPr>
          <a:xfrm>
            <a:off x="1388110" y="1282700"/>
            <a:ext cx="4236720" cy="4989830"/>
          </a:xfrm>
          <a:prstGeom prst="rect">
            <a:avLst/>
          </a:prstGeom>
          <a:noFill/>
          <a:effectLst/>
        </p:spPr>
        <p:txBody>
          <a:bodyPr wrap="square" rtlCol="0">
            <a:spAutoFit/>
          </a:bodyPr>
          <a:p>
            <a:pPr fontAlgn="auto">
              <a:lnSpc>
                <a:spcPts val="3400"/>
              </a:lnSpc>
            </a:pPr>
            <a:r>
              <a:rPr lang="zh-CN" altLang="en-US" sz="2000" b="1">
                <a:solidFill>
                  <a:srgbClr val="FFFF00"/>
                </a:solidFill>
                <a:uFillTx/>
                <a:latin typeface="仿宋" panose="02010609060101010101" charset="-122"/>
                <a:ea typeface="仿宋" panose="02010609060101010101" charset="-122"/>
              </a:rPr>
              <a:t>第</a:t>
            </a:r>
            <a:r>
              <a:rPr lang="en-US" altLang="zh-CN" sz="2000" b="1">
                <a:solidFill>
                  <a:srgbClr val="FFFF00"/>
                </a:solidFill>
                <a:uFillTx/>
                <a:latin typeface="仿宋" panose="02010609060101010101" charset="-122"/>
                <a:ea typeface="仿宋" panose="02010609060101010101" charset="-122"/>
              </a:rPr>
              <a:t>6</a:t>
            </a:r>
            <a:r>
              <a:rPr lang="zh-CN" altLang="en-US" sz="2000" b="1">
                <a:solidFill>
                  <a:srgbClr val="FFFF00"/>
                </a:solidFill>
                <a:uFillTx/>
                <a:latin typeface="仿宋" panose="02010609060101010101" charset="-122"/>
                <a:ea typeface="仿宋" panose="02010609060101010101" charset="-122"/>
              </a:rPr>
              <a:t>页</a:t>
            </a:r>
            <a:endParaRPr lang="zh-CN" altLang="en-US" sz="2000" b="1">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“家庭主要成员情况中的其他成员”栏填写说明：</a:t>
            </a:r>
            <a:endParaRPr lang="zh-CN" altLang="en-US" sz="2000">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填写本人的父母（或抚养者）、配偶和子女，以及和本人长期在一起生活的人的姓名、工作单位、职务和政治面貌以及有无重大政治和历史问题等。</a:t>
            </a:r>
            <a:endParaRPr lang="zh-CN" altLang="en-US" sz="2000">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填写本人旁系亲属（爱人的父母、分居的兄弟姐妹、伯叔姑姨舅、甥侄等），与本人有蜜切来往和对自己成长影响较大的亲戚、朋友的职业、政治面貌等。</a:t>
            </a:r>
            <a:endParaRPr lang="zh-CN" altLang="en-US" sz="2000">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7" name="图片 6" descr="新文档 2018-09-09 08.48.08_5"/>
          <p:cNvPicPr>
            <a:picLocks noChangeAspect="1"/>
          </p:cNvPicPr>
          <p:nvPr/>
        </p:nvPicPr>
        <p:blipFill>
          <a:blip r:embed="rId1"/>
          <a:stretch>
            <a:fillRect/>
          </a:stretch>
        </p:blipFill>
        <p:spPr>
          <a:xfrm>
            <a:off x="6887210" y="541020"/>
            <a:ext cx="4357370" cy="60198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5" name="文本框 4"/>
          <p:cNvSpPr txBox="1"/>
          <p:nvPr/>
        </p:nvSpPr>
        <p:spPr>
          <a:xfrm>
            <a:off x="1388110" y="1282700"/>
            <a:ext cx="4236720" cy="4900295"/>
          </a:xfrm>
          <a:prstGeom prst="rect">
            <a:avLst/>
          </a:prstGeom>
          <a:noFill/>
          <a:effectLst/>
        </p:spPr>
        <p:txBody>
          <a:bodyPr wrap="square" rtlCol="0">
            <a:spAutoFit/>
          </a:bodyPr>
          <a:p>
            <a:pPr fontAlgn="auto">
              <a:lnSpc>
                <a:spcPts val="3400"/>
              </a:lnSpc>
            </a:pPr>
            <a:r>
              <a:rPr lang="zh-CN" altLang="en-US" sz="2000" b="1">
                <a:solidFill>
                  <a:srgbClr val="FFFF00"/>
                </a:solidFill>
                <a:uFillTx/>
                <a:latin typeface="仿宋" panose="02010609060101010101" charset="-122"/>
                <a:ea typeface="仿宋" panose="02010609060101010101" charset="-122"/>
              </a:rPr>
              <a:t>第</a:t>
            </a:r>
            <a:r>
              <a:rPr lang="en-US" altLang="zh-CN" sz="2000" b="1">
                <a:solidFill>
                  <a:srgbClr val="FFFF00"/>
                </a:solidFill>
                <a:uFillTx/>
                <a:latin typeface="仿宋" panose="02010609060101010101" charset="-122"/>
                <a:ea typeface="仿宋" panose="02010609060101010101" charset="-122"/>
              </a:rPr>
              <a:t>7</a:t>
            </a:r>
            <a:r>
              <a:rPr lang="zh-CN" altLang="en-US" sz="2000" b="1">
                <a:solidFill>
                  <a:srgbClr val="FFFF00"/>
                </a:solidFill>
                <a:uFillTx/>
                <a:latin typeface="仿宋" panose="02010609060101010101" charset="-122"/>
                <a:ea typeface="仿宋" panose="02010609060101010101" charset="-122"/>
              </a:rPr>
              <a:t>页</a:t>
            </a:r>
            <a:endParaRPr lang="zh-CN" altLang="en-US" sz="2000" b="1">
              <a:solidFill>
                <a:srgbClr val="FFFF00"/>
              </a:solidFill>
              <a:uFillTx/>
              <a:latin typeface="仿宋" panose="02010609060101010101" charset="-122"/>
              <a:ea typeface="仿宋" panose="02010609060101010101" charset="-122"/>
            </a:endParaRPr>
          </a:p>
          <a:p>
            <a:pPr fontAlgn="auto">
              <a:lnSpc>
                <a:spcPts val="3100"/>
              </a:lnSpc>
            </a:pPr>
            <a:r>
              <a:rPr lang="zh-CN" altLang="en-US" sz="2000">
                <a:solidFill>
                  <a:srgbClr val="FFFF00"/>
                </a:solidFill>
                <a:uFillTx/>
                <a:latin typeface="仿宋" panose="02010609060101010101" charset="-122"/>
                <a:ea typeface="仿宋" panose="02010609060101010101" charset="-122"/>
              </a:rPr>
              <a:t>   “需要向党组织说明的问题”栏填写说明：</a:t>
            </a:r>
            <a:endParaRPr lang="zh-CN" altLang="en-US" sz="2000">
              <a:solidFill>
                <a:srgbClr val="FFFF00"/>
              </a:solidFill>
              <a:uFillTx/>
              <a:latin typeface="仿宋" panose="02010609060101010101" charset="-122"/>
              <a:ea typeface="仿宋" panose="02010609060101010101" charset="-122"/>
            </a:endParaRPr>
          </a:p>
          <a:p>
            <a:pPr fontAlgn="auto">
              <a:lnSpc>
                <a:spcPts val="3100"/>
              </a:lnSpc>
            </a:pPr>
            <a:r>
              <a:rPr lang="zh-CN" altLang="en-US" sz="2000">
                <a:solidFill>
                  <a:srgbClr val="FFFF00"/>
                </a:solidFill>
                <a:uFillTx/>
                <a:latin typeface="仿宋" panose="02010609060101010101" charset="-122"/>
                <a:ea typeface="仿宋" panose="02010609060101010101" charset="-122"/>
              </a:rPr>
              <a:t>    1、填写本人需要向党说明，而在其它栏目不宜填写的问题，或对某些项目需要补充说明的问题。如关系密切的亲友被停职审查、拘留及被判刑等；现在尚未作结论和处理的问题；一时无法查清的情况；有过何种宗教信仰等。</a:t>
            </a:r>
            <a:endParaRPr lang="zh-CN" altLang="en-US" sz="2000">
              <a:solidFill>
                <a:srgbClr val="FFFF00"/>
              </a:solidFill>
              <a:uFillTx/>
              <a:latin typeface="仿宋" panose="02010609060101010101" charset="-122"/>
              <a:ea typeface="仿宋" panose="02010609060101010101" charset="-122"/>
            </a:endParaRPr>
          </a:p>
          <a:p>
            <a:pPr fontAlgn="auto">
              <a:lnSpc>
                <a:spcPts val="3100"/>
              </a:lnSpc>
            </a:pPr>
            <a:r>
              <a:rPr lang="zh-CN" altLang="en-US" sz="2000">
                <a:solidFill>
                  <a:srgbClr val="FFFF00"/>
                </a:solidFill>
                <a:uFillTx/>
                <a:latin typeface="仿宋" panose="02010609060101010101" charset="-122"/>
                <a:ea typeface="仿宋" panose="02010609060101010101" charset="-122"/>
              </a:rPr>
              <a:t>    2、如果没有就写“无”，不能空白。</a:t>
            </a:r>
            <a:endParaRPr lang="zh-CN" altLang="en-US" sz="2000">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3" name="图片 2" descr="新文档 2018-09-09 08.48.08_6"/>
          <p:cNvPicPr>
            <a:picLocks noChangeAspect="1"/>
          </p:cNvPicPr>
          <p:nvPr/>
        </p:nvPicPr>
        <p:blipFill>
          <a:blip r:embed="rId1"/>
          <a:stretch>
            <a:fillRect/>
          </a:stretch>
        </p:blipFill>
        <p:spPr>
          <a:xfrm>
            <a:off x="6961505" y="541020"/>
            <a:ext cx="4357370" cy="6058535"/>
          </a:xfrm>
          <a:prstGeom prst="rect">
            <a:avLst/>
          </a:prstGeom>
        </p:spPr>
      </p:pic>
      <p:sp>
        <p:nvSpPr>
          <p:cNvPr id="6" name="文本框 5"/>
          <p:cNvSpPr txBox="1"/>
          <p:nvPr/>
        </p:nvSpPr>
        <p:spPr>
          <a:xfrm>
            <a:off x="8014335" y="1407160"/>
            <a:ext cx="2652395" cy="1322070"/>
          </a:xfrm>
          <a:prstGeom prst="rect">
            <a:avLst/>
          </a:prstGeom>
          <a:noFill/>
        </p:spPr>
        <p:txBody>
          <a:bodyPr wrap="square" rtlCol="0">
            <a:spAutoFit/>
          </a:bodyPr>
          <a:p>
            <a:r>
              <a:rPr lang="zh-CN" altLang="en-US" sz="1600">
                <a:latin typeface="楷体" panose="02010609060101010101" charset="-122"/>
                <a:ea typeface="楷体" panose="02010609060101010101" charset="-122"/>
                <a:cs typeface="楷体" panose="02010609060101010101" charset="-122"/>
              </a:rPr>
              <a:t>例文：</a:t>
            </a:r>
            <a:endParaRPr lang="zh-CN" altLang="en-US" sz="1600">
              <a:latin typeface="楷体" panose="02010609060101010101" charset="-122"/>
              <a:ea typeface="楷体" panose="02010609060101010101" charset="-122"/>
              <a:cs typeface="楷体" panose="02010609060101010101" charset="-122"/>
            </a:endParaRPr>
          </a:p>
          <a:p>
            <a:r>
              <a:rPr lang="zh-CN" altLang="en-US" sz="1600">
                <a:latin typeface="楷体" panose="02010609060101010101" charset="-122"/>
                <a:ea typeface="楷体" panose="02010609060101010101" charset="-122"/>
                <a:sym typeface="+mn-ea"/>
              </a:rPr>
              <a:t>＊＊</a:t>
            </a:r>
            <a:r>
              <a:rPr lang="zh-CN" altLang="en-US" sz="1600">
                <a:latin typeface="楷体" panose="02010609060101010101" charset="-122"/>
                <a:ea typeface="楷体" panose="02010609060101010101" charset="-122"/>
                <a:cs typeface="楷体" panose="02010609060101010101" charset="-122"/>
              </a:rPr>
              <a:t>在16岁那年，因涉嫌参与斗殴，被公安部门拘留审查，经查情节轻微，拘留一天后被释放。</a:t>
            </a:r>
            <a:endParaRPr lang="zh-CN" altLang="en-US" sz="1600">
              <a:latin typeface="楷体" panose="02010609060101010101" charset="-122"/>
              <a:ea typeface="楷体" panose="02010609060101010101" charset="-122"/>
              <a:cs typeface="楷体" panose="02010609060101010101"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5" name="文本框 4"/>
          <p:cNvSpPr txBox="1"/>
          <p:nvPr/>
        </p:nvSpPr>
        <p:spPr>
          <a:xfrm>
            <a:off x="1388110" y="1124585"/>
            <a:ext cx="4579620" cy="5195570"/>
          </a:xfrm>
          <a:prstGeom prst="rect">
            <a:avLst/>
          </a:prstGeom>
          <a:noFill/>
          <a:effectLst/>
        </p:spPr>
        <p:txBody>
          <a:bodyPr wrap="square" rtlCol="0">
            <a:spAutoFit/>
          </a:bodyPr>
          <a:p>
            <a:pPr fontAlgn="auto">
              <a:lnSpc>
                <a:spcPts val="3400"/>
              </a:lnSpc>
            </a:pPr>
            <a:r>
              <a:rPr lang="zh-CN" altLang="en-US" sz="2000" b="1">
                <a:solidFill>
                  <a:srgbClr val="FFFF00"/>
                </a:solidFill>
                <a:uFillTx/>
                <a:latin typeface="仿宋" panose="02010609060101010101" charset="-122"/>
                <a:ea typeface="仿宋" panose="02010609060101010101" charset="-122"/>
              </a:rPr>
              <a:t>第</a:t>
            </a:r>
            <a:r>
              <a:rPr lang="en-US" altLang="zh-CN" sz="2000" b="1">
                <a:solidFill>
                  <a:srgbClr val="FFFF00"/>
                </a:solidFill>
                <a:uFillTx/>
                <a:latin typeface="仿宋" panose="02010609060101010101" charset="-122"/>
                <a:ea typeface="仿宋" panose="02010609060101010101" charset="-122"/>
              </a:rPr>
              <a:t>8</a:t>
            </a:r>
            <a:r>
              <a:rPr lang="zh-CN" altLang="en-US" sz="2000" b="1">
                <a:solidFill>
                  <a:srgbClr val="FFFF00"/>
                </a:solidFill>
                <a:uFillTx/>
                <a:latin typeface="仿宋" panose="02010609060101010101" charset="-122"/>
                <a:ea typeface="仿宋" panose="02010609060101010101" charset="-122"/>
              </a:rPr>
              <a:t>页</a:t>
            </a:r>
            <a:endParaRPr lang="zh-CN" altLang="en-US" sz="2000" b="1">
              <a:solidFill>
                <a:srgbClr val="FFFF00"/>
              </a:solidFill>
              <a:uFillTx/>
              <a:latin typeface="仿宋" panose="02010609060101010101" charset="-122"/>
              <a:ea typeface="仿宋" panose="02010609060101010101" charset="-122"/>
            </a:endParaRPr>
          </a:p>
          <a:p>
            <a:pPr fontAlgn="auto">
              <a:lnSpc>
                <a:spcPts val="2800"/>
              </a:lnSpc>
            </a:pPr>
            <a:r>
              <a:rPr lang="zh-CN" altLang="en-US" sz="2000">
                <a:solidFill>
                  <a:srgbClr val="FFFF00"/>
                </a:solidFill>
                <a:uFillTx/>
                <a:latin typeface="仿宋" panose="02010609060101010101" charset="-122"/>
                <a:ea typeface="仿宋" panose="02010609060101010101" charset="-122"/>
              </a:rPr>
              <a:t>   “入党介绍人意见”栏填写说明：</a:t>
            </a:r>
            <a:endParaRPr lang="zh-CN" altLang="en-US" sz="2000">
              <a:solidFill>
                <a:srgbClr val="FFFF00"/>
              </a:solidFill>
              <a:uFillTx/>
              <a:latin typeface="仿宋" panose="02010609060101010101" charset="-122"/>
              <a:ea typeface="仿宋" panose="02010609060101010101" charset="-122"/>
            </a:endParaRPr>
          </a:p>
          <a:p>
            <a:pPr fontAlgn="auto">
              <a:lnSpc>
                <a:spcPts val="2800"/>
              </a:lnSpc>
            </a:pPr>
            <a:r>
              <a:rPr lang="zh-CN" altLang="en-US" sz="2000">
                <a:solidFill>
                  <a:srgbClr val="FFFF00"/>
                </a:solidFill>
                <a:uFillTx/>
                <a:latin typeface="仿宋" panose="02010609060101010101" charset="-122"/>
                <a:ea typeface="仿宋" panose="02010609060101010101" charset="-122"/>
              </a:rPr>
              <a:t>    1、介绍人要认真负责地填写被介绍人和入党动机、思想品质、现实表现等；</a:t>
            </a:r>
            <a:endParaRPr lang="zh-CN" altLang="en-US" sz="2000">
              <a:solidFill>
                <a:srgbClr val="FFFF00"/>
              </a:solidFill>
              <a:uFillTx/>
              <a:latin typeface="仿宋" panose="02010609060101010101" charset="-122"/>
              <a:ea typeface="仿宋" panose="02010609060101010101" charset="-122"/>
            </a:endParaRPr>
          </a:p>
          <a:p>
            <a:pPr fontAlgn="auto">
              <a:lnSpc>
                <a:spcPts val="2800"/>
              </a:lnSpc>
            </a:pPr>
            <a:r>
              <a:rPr lang="zh-CN" altLang="en-US" sz="2000">
                <a:solidFill>
                  <a:srgbClr val="FFFF00"/>
                </a:solidFill>
                <a:uFillTx/>
                <a:latin typeface="仿宋" panose="02010609060101010101" charset="-122"/>
                <a:ea typeface="仿宋" panose="02010609060101010101" charset="-122"/>
              </a:rPr>
              <a:t>    2、要在进行综合分析的基础上，概括地写出被动介绍人的优点和缺点；</a:t>
            </a:r>
            <a:endParaRPr lang="zh-CN" altLang="en-US" sz="2000">
              <a:solidFill>
                <a:srgbClr val="FFFF00"/>
              </a:solidFill>
              <a:uFillTx/>
              <a:latin typeface="仿宋" panose="02010609060101010101" charset="-122"/>
              <a:ea typeface="仿宋" panose="02010609060101010101" charset="-122"/>
            </a:endParaRPr>
          </a:p>
          <a:p>
            <a:pPr fontAlgn="auto">
              <a:lnSpc>
                <a:spcPts val="2800"/>
              </a:lnSpc>
            </a:pPr>
            <a:r>
              <a:rPr lang="zh-CN" altLang="en-US" sz="2000">
                <a:solidFill>
                  <a:srgbClr val="FFFF00"/>
                </a:solidFill>
                <a:uFillTx/>
                <a:latin typeface="仿宋" panose="02010609060101010101" charset="-122"/>
                <a:ea typeface="仿宋" panose="02010609060101010101" charset="-122"/>
              </a:rPr>
              <a:t>    3、要对是否同意其入党表明自己的意见；</a:t>
            </a:r>
            <a:endParaRPr lang="zh-CN" altLang="en-US" sz="2000">
              <a:solidFill>
                <a:srgbClr val="FFFF00"/>
              </a:solidFill>
              <a:uFillTx/>
              <a:latin typeface="仿宋" panose="02010609060101010101" charset="-122"/>
              <a:ea typeface="仿宋" panose="02010609060101010101" charset="-122"/>
            </a:endParaRPr>
          </a:p>
          <a:p>
            <a:pPr fontAlgn="auto">
              <a:lnSpc>
                <a:spcPts val="2800"/>
              </a:lnSpc>
            </a:pPr>
            <a:r>
              <a:rPr lang="zh-CN" altLang="en-US" sz="2000">
                <a:solidFill>
                  <a:srgbClr val="FFFF00"/>
                </a:solidFill>
                <a:uFillTx/>
                <a:latin typeface="仿宋" panose="02010609060101010101" charset="-122"/>
                <a:ea typeface="仿宋" panose="02010609060101010101" charset="-122"/>
              </a:rPr>
              <a:t>    4、现任职务填现在担任的主要党内外职务；</a:t>
            </a:r>
            <a:endParaRPr lang="zh-CN" altLang="en-US" sz="2000">
              <a:solidFill>
                <a:srgbClr val="FFFF00"/>
              </a:solidFill>
              <a:uFillTx/>
              <a:latin typeface="仿宋" panose="02010609060101010101" charset="-122"/>
              <a:ea typeface="仿宋" panose="02010609060101010101" charset="-122"/>
            </a:endParaRPr>
          </a:p>
          <a:p>
            <a:pPr fontAlgn="auto">
              <a:lnSpc>
                <a:spcPts val="2800"/>
              </a:lnSpc>
            </a:pPr>
            <a:r>
              <a:rPr lang="zh-CN" altLang="en-US" sz="2000">
                <a:solidFill>
                  <a:srgbClr val="FFFF00"/>
                </a:solidFill>
                <a:uFillTx/>
                <a:latin typeface="仿宋" panose="02010609060101010101" charset="-122"/>
                <a:ea typeface="仿宋" panose="02010609060101010101" charset="-122"/>
              </a:rPr>
              <a:t>    5、第二介绍人要有自己的意见，不能照搬照套第一介绍人的意见或简单地写同意第一介绍人的意见。</a:t>
            </a:r>
            <a:endParaRPr lang="zh-CN" altLang="en-US" sz="2000">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4" name="图片 3" descr="新文档 2018-09-09 08.48.08_7"/>
          <p:cNvPicPr>
            <a:picLocks noChangeAspect="1"/>
          </p:cNvPicPr>
          <p:nvPr/>
        </p:nvPicPr>
        <p:blipFill>
          <a:blip r:embed="rId1"/>
          <a:stretch>
            <a:fillRect/>
          </a:stretch>
        </p:blipFill>
        <p:spPr>
          <a:xfrm>
            <a:off x="6830695" y="541020"/>
            <a:ext cx="4337050" cy="6019800"/>
          </a:xfrm>
          <a:prstGeom prst="rect">
            <a:avLst/>
          </a:prstGeom>
        </p:spPr>
      </p:pic>
      <p:sp>
        <p:nvSpPr>
          <p:cNvPr id="8" name="矩形 7"/>
          <p:cNvSpPr/>
          <p:nvPr/>
        </p:nvSpPr>
        <p:spPr>
          <a:xfrm>
            <a:off x="7983855" y="919480"/>
            <a:ext cx="2831465" cy="45580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例文：</a:t>
            </a:r>
            <a:endParaRPr lang="zh-CN" altLang="en-US" sz="1400">
              <a:solidFill>
                <a:schemeClr val="tx1"/>
              </a:solidFill>
              <a:uFillTx/>
              <a:latin typeface="楷体" panose="02010609060101010101" charset="-122"/>
              <a:ea typeface="楷体" panose="02010609060101010101" charset="-122"/>
              <a:cs typeface="楷体" panose="02010609060101010101" charset="-122"/>
            </a:endParaRPr>
          </a:p>
          <a:p>
            <a:pPr algn="l" fontAlgn="auto">
              <a:lnSpc>
                <a:spcPts val="2300"/>
              </a:lnSpc>
            </a:pPr>
            <a:r>
              <a:rPr lang="zh-CN" altLang="en-US" sz="1400">
                <a:solidFill>
                  <a:schemeClr val="tx1"/>
                </a:solidFill>
                <a:uFillTx/>
                <a:latin typeface="楷体" panose="02010609060101010101" charset="-122"/>
                <a:ea typeface="楷体" panose="02010609060101010101" charset="-122"/>
                <a:sym typeface="+mn-ea"/>
              </a:rPr>
              <a:t>***同志能认真学习马列主义、毛泽东思想、邓小平理论和“三个代表”重要思想，对党的认识明确，入党中动机端正。在工作中，能按党员的标准严格要求自己，努力钻研业务知识，工作积极主动，有创新精神，工作成绩（具体叙述……）。作风正派，能够尊重领导、团结同志，敢于同不良倾向作斗争。但还存在（不足或缺点……），希望今后注意克服缺点，加强修养，提高自身素质，做一名合格的共产党员。</a:t>
            </a:r>
            <a:endParaRPr lang="zh-CN" altLang="en-US" sz="1400">
              <a:solidFill>
                <a:schemeClr val="tx1"/>
              </a:solidFill>
              <a:uFillTx/>
              <a:latin typeface="楷体" panose="02010609060101010101" charset="-122"/>
              <a:ea typeface="楷体" panose="02010609060101010101" charset="-122"/>
            </a:endParaRPr>
          </a:p>
          <a:p>
            <a:pPr algn="l" fontAlgn="auto">
              <a:lnSpc>
                <a:spcPts val="2300"/>
              </a:lnSpc>
            </a:pPr>
            <a:r>
              <a:rPr lang="zh-CN" altLang="en-US" sz="1400">
                <a:solidFill>
                  <a:schemeClr val="tx1"/>
                </a:solidFill>
                <a:uFillTx/>
                <a:latin typeface="楷体" panose="02010609060101010101" charset="-122"/>
                <a:ea typeface="楷体" panose="02010609060101010101" charset="-122"/>
                <a:sym typeface="+mn-ea"/>
              </a:rPr>
              <a:t>该同志已基本具备共产党员条件，我愿意介绍他加入中国共产党。</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1" nodeType="clickEffect">
                                  <p:stCondLst>
                                    <p:cond delay="0"/>
                                  </p:stCondLst>
                                  <p:childTnLst>
                                    <p:set>
                                      <p:cBhvr>
                                        <p:cTn id="6" dur="2000"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1+#ppt_w/2"/>
                                          </p:val>
                                        </p:tav>
                                        <p:tav tm="100000">
                                          <p:val>
                                            <p:strVal val="#ppt_x"/>
                                          </p:val>
                                        </p:tav>
                                      </p:tavLst>
                                    </p:anim>
                                    <p:anim calcmode="lin" valueType="num">
                                      <p:cBhvr additive="base">
                                        <p:cTn id="8" dur="2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5" name="文本框 4"/>
          <p:cNvSpPr txBox="1"/>
          <p:nvPr/>
        </p:nvSpPr>
        <p:spPr>
          <a:xfrm>
            <a:off x="1388110" y="1124585"/>
            <a:ext cx="4719320" cy="5195570"/>
          </a:xfrm>
          <a:prstGeom prst="rect">
            <a:avLst/>
          </a:prstGeom>
          <a:noFill/>
          <a:effectLst/>
        </p:spPr>
        <p:txBody>
          <a:bodyPr wrap="square" rtlCol="0">
            <a:spAutoFit/>
          </a:bodyPr>
          <a:p>
            <a:pPr fontAlgn="auto">
              <a:lnSpc>
                <a:spcPts val="3400"/>
              </a:lnSpc>
            </a:pPr>
            <a:r>
              <a:rPr lang="zh-CN" altLang="en-US" sz="2000" b="1">
                <a:solidFill>
                  <a:srgbClr val="FFFF00"/>
                </a:solidFill>
                <a:uFillTx/>
                <a:latin typeface="仿宋" panose="02010609060101010101" charset="-122"/>
                <a:ea typeface="仿宋" panose="02010609060101010101" charset="-122"/>
              </a:rPr>
              <a:t>第</a:t>
            </a:r>
            <a:r>
              <a:rPr lang="en-US" altLang="zh-CN" sz="2000" b="1">
                <a:solidFill>
                  <a:srgbClr val="FFFF00"/>
                </a:solidFill>
                <a:uFillTx/>
                <a:latin typeface="仿宋" panose="02010609060101010101" charset="-122"/>
                <a:ea typeface="仿宋" panose="02010609060101010101" charset="-122"/>
              </a:rPr>
              <a:t>9</a:t>
            </a:r>
            <a:r>
              <a:rPr lang="zh-CN" altLang="en-US" sz="2000" b="1">
                <a:solidFill>
                  <a:srgbClr val="FFFF00"/>
                </a:solidFill>
                <a:uFillTx/>
                <a:latin typeface="仿宋" panose="02010609060101010101" charset="-122"/>
                <a:ea typeface="仿宋" panose="02010609060101010101" charset="-122"/>
              </a:rPr>
              <a:t>页</a:t>
            </a:r>
            <a:endParaRPr lang="zh-CN" altLang="en-US" sz="2000" b="1">
              <a:solidFill>
                <a:srgbClr val="FFFF00"/>
              </a:solidFill>
              <a:uFillTx/>
              <a:latin typeface="仿宋" panose="02010609060101010101" charset="-122"/>
              <a:ea typeface="仿宋" panose="02010609060101010101" charset="-122"/>
            </a:endParaRPr>
          </a:p>
          <a:p>
            <a:pPr fontAlgn="auto">
              <a:lnSpc>
                <a:spcPts val="2800"/>
              </a:lnSpc>
            </a:pPr>
            <a:r>
              <a:rPr lang="zh-CN" altLang="en-US" sz="2000">
                <a:solidFill>
                  <a:srgbClr val="FFFF00"/>
                </a:solidFill>
                <a:uFillTx/>
                <a:latin typeface="仿宋" panose="02010609060101010101" charset="-122"/>
                <a:ea typeface="仿宋" panose="02010609060101010101" charset="-122"/>
              </a:rPr>
              <a:t>   （1）“支部大会通过接收申请人为预备党员的决议”栏(上级党委预审通过后召开党员大会)：</a:t>
            </a:r>
            <a:endParaRPr lang="zh-CN" altLang="en-US" sz="2000">
              <a:solidFill>
                <a:srgbClr val="FFFF00"/>
              </a:solidFill>
              <a:uFillTx/>
              <a:latin typeface="仿宋" panose="02010609060101010101" charset="-122"/>
              <a:ea typeface="仿宋" panose="02010609060101010101" charset="-122"/>
            </a:endParaRPr>
          </a:p>
          <a:p>
            <a:pPr fontAlgn="auto">
              <a:lnSpc>
                <a:spcPts val="2800"/>
              </a:lnSpc>
            </a:pPr>
            <a:r>
              <a:rPr lang="zh-CN" altLang="en-US" sz="2000">
                <a:solidFill>
                  <a:srgbClr val="FFFF00"/>
                </a:solidFill>
                <a:uFillTx/>
                <a:latin typeface="仿宋" panose="02010609060101010101" charset="-122"/>
                <a:ea typeface="仿宋" panose="02010609060101010101" charset="-122"/>
              </a:rPr>
              <a:t>    1、支部党员大会对申请人的基本评价。要写明入党动机是否端正、对党的认识是否明确，政治态度、思想觉悟、理想信念如何，以及工作、学习、作风、纪律等方面的表现情况等；</a:t>
            </a:r>
            <a:endParaRPr lang="zh-CN" altLang="en-US" sz="2000">
              <a:solidFill>
                <a:srgbClr val="FFFF00"/>
              </a:solidFill>
              <a:uFillTx/>
              <a:latin typeface="仿宋" panose="02010609060101010101" charset="-122"/>
              <a:ea typeface="仿宋" panose="02010609060101010101" charset="-122"/>
            </a:endParaRPr>
          </a:p>
          <a:p>
            <a:pPr fontAlgn="auto">
              <a:lnSpc>
                <a:spcPts val="2800"/>
              </a:lnSpc>
            </a:pPr>
            <a:r>
              <a:rPr lang="zh-CN" altLang="en-US" sz="2000">
                <a:solidFill>
                  <a:srgbClr val="FFFF00"/>
                </a:solidFill>
                <a:uFillTx/>
                <a:latin typeface="仿宋" panose="02010609060101010101" charset="-122"/>
                <a:ea typeface="仿宋" panose="02010609060101010101" charset="-122"/>
              </a:rPr>
              <a:t>    2、不足之处；</a:t>
            </a:r>
            <a:endParaRPr lang="zh-CN" altLang="en-US" sz="2000">
              <a:solidFill>
                <a:srgbClr val="FFFF00"/>
              </a:solidFill>
              <a:uFillTx/>
              <a:latin typeface="仿宋" panose="02010609060101010101" charset="-122"/>
              <a:ea typeface="仿宋" panose="02010609060101010101" charset="-122"/>
            </a:endParaRPr>
          </a:p>
          <a:p>
            <a:pPr fontAlgn="auto">
              <a:lnSpc>
                <a:spcPts val="2800"/>
              </a:lnSpc>
            </a:pPr>
            <a:r>
              <a:rPr lang="zh-CN" altLang="en-US" sz="2000">
                <a:solidFill>
                  <a:srgbClr val="FFFF00"/>
                </a:solidFill>
                <a:uFillTx/>
                <a:latin typeface="仿宋" panose="02010609060101010101" charset="-122"/>
                <a:ea typeface="仿宋" panose="02010609060101010101" charset="-122"/>
              </a:rPr>
              <a:t>    3、支部大会表决情况。包括表决方式，支部党员数、实到会党员数及其中有表决权的党员数，表决时赞成、反对和弃权票数，以及通过决议的日期等。</a:t>
            </a:r>
            <a:endParaRPr lang="zh-CN" altLang="en-US" sz="2000">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3" name="图片 2" descr="新文档 2018-09-09 08.48.08_8"/>
          <p:cNvPicPr>
            <a:picLocks noChangeAspect="1"/>
          </p:cNvPicPr>
          <p:nvPr/>
        </p:nvPicPr>
        <p:blipFill>
          <a:blip r:embed="rId1"/>
          <a:stretch>
            <a:fillRect/>
          </a:stretch>
        </p:blipFill>
        <p:spPr>
          <a:xfrm>
            <a:off x="6741795" y="419100"/>
            <a:ext cx="4339590" cy="5901055"/>
          </a:xfrm>
          <a:prstGeom prst="rect">
            <a:avLst/>
          </a:prstGeom>
        </p:spPr>
      </p:pic>
      <p:sp>
        <p:nvSpPr>
          <p:cNvPr id="6" name="矩形 5"/>
          <p:cNvSpPr/>
          <p:nvPr/>
        </p:nvSpPr>
        <p:spPr>
          <a:xfrm>
            <a:off x="7623175" y="1010285"/>
            <a:ext cx="3457575" cy="54368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例文：</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    中共****党支部于****年**月**日召开了全体党员大会，讨论了***同志入党问题。</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与会党员认为，***同志认真地学习了党的基本知识……（略）</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但还存在（不足或缺点……）。</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经支部审查，***同志政治历史、直系亲属和主要社会关系清楚。</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本支部共有党员**人，今天因病因事请假**人，实到会党员**人，其中有表决权的**人（有**名为预备党员）。大会以无记名投票方式是否接收***同志为中共预备党员进行表决。表决情况如下：大会共发出表决票**张，收回**张，有效票**张，无效票**张，其中：赞成**票，反对**票，弃权**票。按照少数服从多数的原则，同意接收***同志为中共预备党员。</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1" nodeType="clickEffect">
                                  <p:stCondLst>
                                    <p:cond delay="0"/>
                                  </p:stCondLst>
                                  <p:childTnLst>
                                    <p:set>
                                      <p:cBhvr>
                                        <p:cTn id="6" dur="2000"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1+#ppt_w/2"/>
                                          </p:val>
                                        </p:tav>
                                        <p:tav tm="100000">
                                          <p:val>
                                            <p:strVal val="#ppt_x"/>
                                          </p:val>
                                        </p:tav>
                                      </p:tavLst>
                                    </p:anim>
                                    <p:anim calcmode="lin" valueType="num">
                                      <p:cBhvr additive="base">
                                        <p:cTn id="8" dur="2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5" name="文本框 4"/>
          <p:cNvSpPr txBox="1"/>
          <p:nvPr/>
        </p:nvSpPr>
        <p:spPr>
          <a:xfrm>
            <a:off x="1256665" y="1010285"/>
            <a:ext cx="4896485" cy="5528945"/>
          </a:xfrm>
          <a:prstGeom prst="rect">
            <a:avLst/>
          </a:prstGeom>
          <a:noFill/>
          <a:effectLst/>
        </p:spPr>
        <p:txBody>
          <a:bodyPr wrap="square" rtlCol="0">
            <a:spAutoFit/>
          </a:bodyPr>
          <a:p>
            <a:pPr fontAlgn="auto">
              <a:lnSpc>
                <a:spcPts val="3400"/>
              </a:lnSpc>
            </a:pPr>
            <a:r>
              <a:rPr lang="zh-CN" altLang="en-US" sz="2000" b="1">
                <a:solidFill>
                  <a:srgbClr val="FFFF00"/>
                </a:solidFill>
                <a:uFillTx/>
                <a:latin typeface="仿宋" panose="02010609060101010101" charset="-122"/>
                <a:ea typeface="仿宋" panose="02010609060101010101" charset="-122"/>
              </a:rPr>
              <a:t>第</a:t>
            </a:r>
            <a:r>
              <a:rPr lang="en-US" altLang="zh-CN" sz="2000" b="1">
                <a:solidFill>
                  <a:srgbClr val="FFFF00"/>
                </a:solidFill>
                <a:uFillTx/>
                <a:latin typeface="仿宋" panose="02010609060101010101" charset="-122"/>
                <a:ea typeface="仿宋" panose="02010609060101010101" charset="-122"/>
              </a:rPr>
              <a:t>9</a:t>
            </a:r>
            <a:r>
              <a:rPr lang="zh-CN" altLang="en-US" sz="2000" b="1">
                <a:solidFill>
                  <a:srgbClr val="FFFF00"/>
                </a:solidFill>
                <a:uFillTx/>
                <a:latin typeface="仿宋" panose="02010609060101010101" charset="-122"/>
                <a:ea typeface="仿宋" panose="02010609060101010101" charset="-122"/>
              </a:rPr>
              <a:t>页</a:t>
            </a:r>
            <a:endParaRPr lang="zh-CN" altLang="en-US" sz="2000" b="1">
              <a:solidFill>
                <a:srgbClr val="FFFF00"/>
              </a:solidFill>
              <a:uFillTx/>
              <a:latin typeface="仿宋" panose="02010609060101010101" charset="-122"/>
              <a:ea typeface="仿宋" panose="02010609060101010101" charset="-122"/>
            </a:endParaRPr>
          </a:p>
          <a:p>
            <a:pPr fontAlgn="auto">
              <a:lnSpc>
                <a:spcPts val="2600"/>
              </a:lnSpc>
            </a:pPr>
            <a:r>
              <a:rPr lang="zh-CN" altLang="en-US" sz="2000">
                <a:solidFill>
                  <a:srgbClr val="FFFF00"/>
                </a:solidFill>
                <a:uFillTx/>
                <a:latin typeface="仿宋" panose="02010609060101010101" charset="-122"/>
                <a:ea typeface="仿宋" panose="02010609060101010101" charset="-122"/>
              </a:rPr>
              <a:t>   </a:t>
            </a:r>
            <a:r>
              <a:rPr lang="zh-CN" altLang="en-US">
                <a:solidFill>
                  <a:srgbClr val="FFFF00"/>
                </a:solidFill>
                <a:uFillTx/>
                <a:latin typeface="仿宋" panose="02010609060101010101" charset="-122"/>
                <a:ea typeface="仿宋" panose="02010609060101010101" charset="-122"/>
              </a:rPr>
              <a:t>（2）“上级党组织指派专人进行谈话情况和对申请人入党的意见”：</a:t>
            </a:r>
            <a:endParaRPr lang="zh-CN" altLang="en-US">
              <a:solidFill>
                <a:srgbClr val="FFFF00"/>
              </a:solidFill>
              <a:uFillTx/>
              <a:latin typeface="仿宋" panose="02010609060101010101" charset="-122"/>
              <a:ea typeface="仿宋" panose="02010609060101010101" charset="-122"/>
            </a:endParaRPr>
          </a:p>
          <a:p>
            <a:pPr fontAlgn="auto">
              <a:lnSpc>
                <a:spcPts val="2600"/>
              </a:lnSpc>
            </a:pPr>
            <a:r>
              <a:rPr lang="zh-CN" altLang="en-US">
                <a:solidFill>
                  <a:srgbClr val="FFFF00"/>
                </a:solidFill>
                <a:uFillTx/>
                <a:latin typeface="仿宋" panose="02010609060101010101" charset="-122"/>
                <a:ea typeface="仿宋" panose="02010609060101010101" charset="-122"/>
              </a:rPr>
              <a:t>    1、党委委员或组织员通过谈话了解到的发展对象的入党动机是否端正，对党的基本知识是否了解，入党手续是否符合规定，谈话人对发展对象是否具备党员条件和是否同意其入党的意见等；</a:t>
            </a:r>
            <a:endParaRPr lang="zh-CN" altLang="en-US">
              <a:solidFill>
                <a:srgbClr val="FFFF00"/>
              </a:solidFill>
              <a:uFillTx/>
              <a:latin typeface="仿宋" panose="02010609060101010101" charset="-122"/>
              <a:ea typeface="仿宋" panose="02010609060101010101" charset="-122"/>
            </a:endParaRPr>
          </a:p>
          <a:p>
            <a:pPr fontAlgn="auto">
              <a:lnSpc>
                <a:spcPts val="2600"/>
              </a:lnSpc>
            </a:pPr>
            <a:r>
              <a:rPr lang="zh-CN" altLang="en-US">
                <a:solidFill>
                  <a:srgbClr val="FFFF00"/>
                </a:solidFill>
                <a:uFillTx/>
                <a:latin typeface="仿宋" panose="02010609060101010101" charset="-122"/>
                <a:ea typeface="仿宋" panose="02010609060101010101" charset="-122"/>
              </a:rPr>
              <a:t>    2、审查其入党手续是否完备，材料是否齐全，有无违反规定的现象及党内外群众的反映等情况；</a:t>
            </a:r>
            <a:endParaRPr lang="zh-CN" altLang="en-US">
              <a:solidFill>
                <a:srgbClr val="FFFF00"/>
              </a:solidFill>
              <a:uFillTx/>
              <a:latin typeface="仿宋" panose="02010609060101010101" charset="-122"/>
              <a:ea typeface="仿宋" panose="02010609060101010101" charset="-122"/>
            </a:endParaRPr>
          </a:p>
          <a:p>
            <a:pPr fontAlgn="auto">
              <a:lnSpc>
                <a:spcPts val="2600"/>
              </a:lnSpc>
            </a:pPr>
            <a:r>
              <a:rPr lang="zh-CN" altLang="en-US">
                <a:solidFill>
                  <a:srgbClr val="FFFF00"/>
                </a:solidFill>
                <a:uFillTx/>
                <a:latin typeface="仿宋" panose="02010609060101010101" charset="-122"/>
                <a:ea typeface="仿宋" panose="02010609060101010101" charset="-122"/>
              </a:rPr>
              <a:t>    3、要写明申请人对党的认识、入党动机、觉悟程度，对党的基本知识掌握的情况；</a:t>
            </a:r>
            <a:endParaRPr lang="zh-CN" altLang="en-US">
              <a:solidFill>
                <a:srgbClr val="FFFF00"/>
              </a:solidFill>
              <a:uFillTx/>
              <a:latin typeface="仿宋" panose="02010609060101010101" charset="-122"/>
              <a:ea typeface="仿宋" panose="02010609060101010101" charset="-122"/>
            </a:endParaRPr>
          </a:p>
          <a:p>
            <a:pPr fontAlgn="auto">
              <a:lnSpc>
                <a:spcPts val="2600"/>
              </a:lnSpc>
            </a:pPr>
            <a:r>
              <a:rPr lang="zh-CN" altLang="en-US">
                <a:solidFill>
                  <a:srgbClr val="FFFF00"/>
                </a:solidFill>
                <a:uFillTx/>
                <a:latin typeface="仿宋" panose="02010609060101010101" charset="-122"/>
                <a:ea typeface="仿宋" panose="02010609060101010101" charset="-122"/>
              </a:rPr>
              <a:t>    4、不足之处；</a:t>
            </a:r>
            <a:endParaRPr lang="zh-CN" altLang="en-US">
              <a:solidFill>
                <a:srgbClr val="FFFF00"/>
              </a:solidFill>
              <a:uFillTx/>
              <a:latin typeface="仿宋" panose="02010609060101010101" charset="-122"/>
              <a:ea typeface="仿宋" panose="02010609060101010101" charset="-122"/>
            </a:endParaRPr>
          </a:p>
          <a:p>
            <a:pPr fontAlgn="auto">
              <a:lnSpc>
                <a:spcPts val="2600"/>
              </a:lnSpc>
            </a:pPr>
            <a:r>
              <a:rPr lang="zh-CN" altLang="en-US">
                <a:solidFill>
                  <a:srgbClr val="FFFF00"/>
                </a:solidFill>
                <a:uFillTx/>
                <a:latin typeface="仿宋" panose="02010609060101010101" charset="-122"/>
                <a:ea typeface="仿宋" panose="02010609060101010101" charset="-122"/>
              </a:rPr>
              <a:t>    5、明确表明是否建议党委予以讨论审批的意见。</a:t>
            </a:r>
            <a:endParaRPr lang="zh-CN" altLang="en-US">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3" name="图片 2" descr="新文档 2018-09-09 08.48.08_8"/>
          <p:cNvPicPr>
            <a:picLocks noChangeAspect="1"/>
          </p:cNvPicPr>
          <p:nvPr/>
        </p:nvPicPr>
        <p:blipFill>
          <a:blip r:embed="rId1"/>
          <a:stretch>
            <a:fillRect/>
          </a:stretch>
        </p:blipFill>
        <p:spPr>
          <a:xfrm>
            <a:off x="6741795" y="419100"/>
            <a:ext cx="4339590" cy="5901055"/>
          </a:xfrm>
          <a:prstGeom prst="rect">
            <a:avLst/>
          </a:prstGeom>
        </p:spPr>
      </p:pic>
      <p:sp>
        <p:nvSpPr>
          <p:cNvPr id="6" name="矩形 5"/>
          <p:cNvSpPr/>
          <p:nvPr/>
        </p:nvSpPr>
        <p:spPr>
          <a:xfrm>
            <a:off x="7623810" y="1617980"/>
            <a:ext cx="3343910" cy="40157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例文：</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    在审阅***同志的《入党积极分子考察表》、《入党志愿书》和其它入党材料以及个别征求部分党内外群众意见的基础上，****年**月**日同***同志进行了谈话，通过考察谈话，了解到该同志对党的知识……（略）</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    但还存在（不足或缺点……）。</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    总的看，该同志政治思想觉悟较高，上进心强，工作表现突出，在群众中有较高威信，符合入党条件。入党材料齐全、手续完备，建议党委予以讨论审批。</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1" nodeType="clickEffect">
                                  <p:stCondLst>
                                    <p:cond delay="0"/>
                                  </p:stCondLst>
                                  <p:childTnLst>
                                    <p:set>
                                      <p:cBhvr>
                                        <p:cTn id="6" dur="2000"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1+#ppt_w/2"/>
                                          </p:val>
                                        </p:tav>
                                        <p:tav tm="100000">
                                          <p:val>
                                            <p:strVal val="#ppt_x"/>
                                          </p:val>
                                        </p:tav>
                                      </p:tavLst>
                                    </p:anim>
                                    <p:anim calcmode="lin" valueType="num">
                                      <p:cBhvr additive="base">
                                        <p:cTn id="8" dur="2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5" name="文本框 4"/>
          <p:cNvSpPr txBox="1"/>
          <p:nvPr/>
        </p:nvSpPr>
        <p:spPr>
          <a:xfrm>
            <a:off x="1388110" y="1124585"/>
            <a:ext cx="4504055" cy="4502785"/>
          </a:xfrm>
          <a:prstGeom prst="rect">
            <a:avLst/>
          </a:prstGeom>
          <a:noFill/>
          <a:effectLst/>
        </p:spPr>
        <p:txBody>
          <a:bodyPr wrap="square" rtlCol="0">
            <a:spAutoFit/>
          </a:bodyPr>
          <a:p>
            <a:pPr fontAlgn="auto">
              <a:lnSpc>
                <a:spcPts val="3400"/>
              </a:lnSpc>
            </a:pPr>
            <a:r>
              <a:rPr lang="zh-CN" altLang="en-US" sz="2000" b="1">
                <a:solidFill>
                  <a:srgbClr val="FFFF00"/>
                </a:solidFill>
                <a:uFillTx/>
                <a:latin typeface="仿宋" panose="02010609060101010101" charset="-122"/>
                <a:ea typeface="仿宋" panose="02010609060101010101" charset="-122"/>
              </a:rPr>
              <a:t>第</a:t>
            </a:r>
            <a:r>
              <a:rPr lang="en-US" altLang="zh-CN" sz="2000" b="1">
                <a:solidFill>
                  <a:srgbClr val="FFFF00"/>
                </a:solidFill>
                <a:uFillTx/>
                <a:latin typeface="仿宋" panose="02010609060101010101" charset="-122"/>
                <a:ea typeface="仿宋" panose="02010609060101010101" charset="-122"/>
              </a:rPr>
              <a:t>10</a:t>
            </a:r>
            <a:r>
              <a:rPr lang="zh-CN" altLang="en-US" sz="2000" b="1">
                <a:solidFill>
                  <a:srgbClr val="FFFF00"/>
                </a:solidFill>
                <a:uFillTx/>
                <a:latin typeface="仿宋" panose="02010609060101010101" charset="-122"/>
                <a:ea typeface="仿宋" panose="02010609060101010101" charset="-122"/>
              </a:rPr>
              <a:t>页</a:t>
            </a:r>
            <a:endParaRPr lang="zh-CN" altLang="en-US" sz="2000" b="1">
              <a:solidFill>
                <a:srgbClr val="FFFF00"/>
              </a:solidFill>
              <a:uFillTx/>
              <a:latin typeface="仿宋" panose="02010609060101010101" charset="-122"/>
              <a:ea typeface="仿宋" panose="02010609060101010101" charset="-122"/>
            </a:endParaRPr>
          </a:p>
          <a:p>
            <a:pPr fontAlgn="auto">
              <a:lnSpc>
                <a:spcPts val="3100"/>
              </a:lnSpc>
            </a:pPr>
            <a:r>
              <a:rPr lang="zh-CN" altLang="en-US" sz="2000">
                <a:solidFill>
                  <a:srgbClr val="FFFF00"/>
                </a:solidFill>
                <a:uFillTx/>
                <a:latin typeface="仿宋" panose="02010609060101010101" charset="-122"/>
                <a:ea typeface="仿宋" panose="02010609060101010101" charset="-122"/>
              </a:rPr>
              <a:t>   （1）“总支部审查（审批）意见”：</a:t>
            </a:r>
            <a:endParaRPr lang="zh-CN" altLang="en-US" sz="2000">
              <a:solidFill>
                <a:srgbClr val="FFFF00"/>
              </a:solidFill>
              <a:uFillTx/>
              <a:latin typeface="仿宋" panose="02010609060101010101" charset="-122"/>
              <a:ea typeface="仿宋" panose="02010609060101010101" charset="-122"/>
            </a:endParaRPr>
          </a:p>
          <a:p>
            <a:pPr fontAlgn="auto">
              <a:lnSpc>
                <a:spcPts val="3100"/>
              </a:lnSpc>
            </a:pPr>
            <a:r>
              <a:rPr lang="zh-CN" altLang="en-US" sz="2000">
                <a:solidFill>
                  <a:srgbClr val="FFFF00"/>
                </a:solidFill>
                <a:uFillTx/>
                <a:latin typeface="仿宋" panose="02010609060101010101" charset="-122"/>
                <a:ea typeface="仿宋" panose="02010609060101010101" charset="-122"/>
              </a:rPr>
              <a:t>    1、县级以上党委授权发展党员的党总支签署审批意见（参见党委审批意见）；</a:t>
            </a:r>
            <a:endParaRPr lang="zh-CN" altLang="en-US" sz="2000">
              <a:solidFill>
                <a:srgbClr val="FFFF00"/>
              </a:solidFill>
              <a:uFillTx/>
              <a:latin typeface="仿宋" panose="02010609060101010101" charset="-122"/>
              <a:ea typeface="仿宋" panose="02010609060101010101" charset="-122"/>
            </a:endParaRPr>
          </a:p>
          <a:p>
            <a:pPr fontAlgn="auto">
              <a:lnSpc>
                <a:spcPts val="3100"/>
              </a:lnSpc>
            </a:pPr>
            <a:r>
              <a:rPr lang="zh-CN" altLang="en-US" sz="2000">
                <a:solidFill>
                  <a:srgbClr val="FFFF00"/>
                </a:solidFill>
                <a:uFillTx/>
                <a:latin typeface="仿宋" panose="02010609060101010101" charset="-122"/>
                <a:ea typeface="仿宋" panose="02010609060101010101" charset="-122"/>
              </a:rPr>
              <a:t>    2、没有授权的党总支只签署审查意见；</a:t>
            </a:r>
            <a:endParaRPr lang="zh-CN" altLang="en-US" sz="2000">
              <a:solidFill>
                <a:srgbClr val="FFFF00"/>
              </a:solidFill>
              <a:uFillTx/>
              <a:latin typeface="仿宋" panose="02010609060101010101" charset="-122"/>
              <a:ea typeface="仿宋" panose="02010609060101010101" charset="-122"/>
            </a:endParaRPr>
          </a:p>
          <a:p>
            <a:pPr fontAlgn="auto">
              <a:lnSpc>
                <a:spcPts val="3100"/>
              </a:lnSpc>
            </a:pPr>
            <a:r>
              <a:rPr lang="zh-CN" altLang="en-US" sz="2000">
                <a:solidFill>
                  <a:srgbClr val="FFFF00"/>
                </a:solidFill>
                <a:uFillTx/>
                <a:latin typeface="仿宋" panose="02010609060101010101" charset="-122"/>
                <a:ea typeface="仿宋" panose="02010609060101010101" charset="-122"/>
              </a:rPr>
              <a:t>    3、召开总支部委员会讨论研究的时间、参加人员；</a:t>
            </a:r>
            <a:endParaRPr lang="zh-CN" altLang="en-US" sz="2000">
              <a:solidFill>
                <a:srgbClr val="FFFF00"/>
              </a:solidFill>
              <a:uFillTx/>
              <a:latin typeface="仿宋" panose="02010609060101010101" charset="-122"/>
              <a:ea typeface="仿宋" panose="02010609060101010101" charset="-122"/>
            </a:endParaRPr>
          </a:p>
          <a:p>
            <a:pPr fontAlgn="auto">
              <a:lnSpc>
                <a:spcPts val="3100"/>
              </a:lnSpc>
            </a:pPr>
            <a:r>
              <a:rPr lang="zh-CN" altLang="en-US" sz="2000">
                <a:solidFill>
                  <a:srgbClr val="FFFF00"/>
                </a:solidFill>
                <a:uFillTx/>
                <a:latin typeface="仿宋" panose="02010609060101010101" charset="-122"/>
                <a:ea typeface="仿宋" panose="02010609060101010101" charset="-122"/>
              </a:rPr>
              <a:t>    4、审查入党条件把关是否严格、手续是否完备、材料是否齐全等。</a:t>
            </a:r>
            <a:endParaRPr lang="zh-CN" altLang="en-US" sz="2000">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4" name="图片 3" descr="新文档 2018-09-09 08.48.08_9"/>
          <p:cNvPicPr>
            <a:picLocks noChangeAspect="1"/>
          </p:cNvPicPr>
          <p:nvPr/>
        </p:nvPicPr>
        <p:blipFill>
          <a:blip r:embed="rId1"/>
          <a:stretch>
            <a:fillRect/>
          </a:stretch>
        </p:blipFill>
        <p:spPr>
          <a:xfrm>
            <a:off x="6212205" y="382270"/>
            <a:ext cx="4568190" cy="6286500"/>
          </a:xfrm>
          <a:prstGeom prst="rect">
            <a:avLst/>
          </a:prstGeom>
        </p:spPr>
      </p:pic>
      <p:sp>
        <p:nvSpPr>
          <p:cNvPr id="7" name="矩形 6"/>
          <p:cNvSpPr/>
          <p:nvPr/>
        </p:nvSpPr>
        <p:spPr>
          <a:xfrm>
            <a:off x="7387590" y="1124585"/>
            <a:ext cx="3545205" cy="2111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例文：</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    总支部委员会于****年**月**日召开会议讨论审查吸收***同志为中共预备党员问题。党总支支委*人中除***同志出差请假外全部参加会议。经讨论审查表决……，按照少数服从多数的原则，同意吸收其为中共预备党员，报上级党委审批。</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1" nodeType="clickEffect">
                                  <p:stCondLst>
                                    <p:cond delay="0"/>
                                  </p:stCondLst>
                                  <p:childTnLst>
                                    <p:set>
                                      <p:cBhvr>
                                        <p:cTn id="6" dur="2000"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1+#ppt_w/2"/>
                                          </p:val>
                                        </p:tav>
                                        <p:tav tm="100000">
                                          <p:val>
                                            <p:strVal val="#ppt_x"/>
                                          </p:val>
                                        </p:tav>
                                      </p:tavLst>
                                    </p:anim>
                                    <p:anim calcmode="lin" valueType="num">
                                      <p:cBhvr additive="base">
                                        <p:cTn id="8" dur="2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pic>
        <p:nvPicPr>
          <p:cNvPr id="4" name="图片 3" descr="新文档 2018-09-09 08.48.08_1"/>
          <p:cNvPicPr>
            <a:picLocks noChangeAspect="1"/>
          </p:cNvPicPr>
          <p:nvPr/>
        </p:nvPicPr>
        <p:blipFill>
          <a:blip r:embed="rId1"/>
          <a:stretch>
            <a:fillRect/>
          </a:stretch>
        </p:blipFill>
        <p:spPr>
          <a:xfrm>
            <a:off x="6635115" y="738505"/>
            <a:ext cx="4040505" cy="5477510"/>
          </a:xfrm>
          <a:prstGeom prst="rect">
            <a:avLst/>
          </a:prstGeom>
        </p:spPr>
      </p:pic>
      <p:sp>
        <p:nvSpPr>
          <p:cNvPr id="5" name="文本框 4"/>
          <p:cNvSpPr txBox="1"/>
          <p:nvPr/>
        </p:nvSpPr>
        <p:spPr>
          <a:xfrm>
            <a:off x="1539875" y="1012825"/>
            <a:ext cx="4021455" cy="4523105"/>
          </a:xfrm>
          <a:prstGeom prst="rect">
            <a:avLst/>
          </a:prstGeom>
          <a:noFill/>
          <a:effectLst>
            <a:outerShdw blurRad="50800" dist="38100" dir="2700000" algn="tl" rotWithShape="0">
              <a:prstClr val="black">
                <a:alpha val="40000"/>
              </a:prstClr>
            </a:outerShdw>
          </a:effectLst>
        </p:spPr>
        <p:txBody>
          <a:bodyPr wrap="square" rtlCol="0">
            <a:spAutoFit/>
          </a:bodyPr>
          <a:p>
            <a:pPr fontAlgn="auto">
              <a:lnSpc>
                <a:spcPct val="150000"/>
              </a:lnSpc>
            </a:pPr>
            <a:r>
              <a:rPr lang="en-US" altLang="zh-CN" sz="2400">
                <a:solidFill>
                  <a:schemeClr val="accent4"/>
                </a:solidFill>
                <a:latin typeface="仿宋" panose="02010609060101010101" charset="-122"/>
                <a:ea typeface="仿宋" panose="02010609060101010101" charset="-122"/>
              </a:rPr>
              <a:t>   </a:t>
            </a:r>
            <a:r>
              <a:rPr lang="zh-CN" altLang="en-US" sz="2400" b="1">
                <a:solidFill>
                  <a:srgbClr val="FFFF00"/>
                </a:solidFill>
                <a:uFillTx/>
                <a:latin typeface="仿宋" panose="02010609060101010101" charset="-122"/>
                <a:ea typeface="仿宋" panose="02010609060101010101" charset="-122"/>
              </a:rPr>
              <a:t>《中国共产党入党志愿书》是党组织接收和审批新党员的主要依据，它记载着入党申请人的入党申请、入党时的主要情况和全部入党审批过程，是党员本人档案材料的重要内容，是党员的永久性档案材料。</a:t>
            </a:r>
            <a:endParaRPr lang="zh-CN" altLang="en-US" sz="2400" b="1">
              <a:solidFill>
                <a:srgbClr val="FFFF00"/>
              </a:solidFill>
              <a:uFillTx/>
              <a:latin typeface="仿宋" panose="02010609060101010101" charset="-122"/>
              <a:ea typeface="仿宋" panose="02010609060101010101"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5" name="文本框 4"/>
          <p:cNvSpPr txBox="1"/>
          <p:nvPr/>
        </p:nvSpPr>
        <p:spPr>
          <a:xfrm>
            <a:off x="1256665" y="947420"/>
            <a:ext cx="5048885" cy="5759450"/>
          </a:xfrm>
          <a:prstGeom prst="rect">
            <a:avLst/>
          </a:prstGeom>
          <a:noFill/>
          <a:effectLst/>
        </p:spPr>
        <p:txBody>
          <a:bodyPr wrap="square" rtlCol="0">
            <a:spAutoFit/>
          </a:bodyPr>
          <a:p>
            <a:pPr fontAlgn="auto">
              <a:lnSpc>
                <a:spcPts val="3400"/>
              </a:lnSpc>
            </a:pPr>
            <a:r>
              <a:rPr lang="zh-CN" altLang="en-US" sz="2000" b="1">
                <a:solidFill>
                  <a:srgbClr val="FFFF00"/>
                </a:solidFill>
                <a:uFillTx/>
                <a:latin typeface="仿宋" panose="02010609060101010101" charset="-122"/>
                <a:ea typeface="仿宋" panose="02010609060101010101" charset="-122"/>
              </a:rPr>
              <a:t>第</a:t>
            </a:r>
            <a:r>
              <a:rPr lang="en-US" altLang="zh-CN" sz="2000" b="1">
                <a:solidFill>
                  <a:srgbClr val="FFFF00"/>
                </a:solidFill>
                <a:uFillTx/>
                <a:latin typeface="仿宋" panose="02010609060101010101" charset="-122"/>
                <a:ea typeface="仿宋" panose="02010609060101010101" charset="-122"/>
              </a:rPr>
              <a:t>10</a:t>
            </a:r>
            <a:r>
              <a:rPr lang="zh-CN" altLang="en-US" sz="2000" b="1">
                <a:solidFill>
                  <a:srgbClr val="FFFF00"/>
                </a:solidFill>
                <a:uFillTx/>
                <a:latin typeface="仿宋" panose="02010609060101010101" charset="-122"/>
                <a:ea typeface="仿宋" panose="02010609060101010101" charset="-122"/>
              </a:rPr>
              <a:t>页</a:t>
            </a:r>
            <a:endParaRPr lang="zh-CN" altLang="en-US" sz="2000" b="1">
              <a:solidFill>
                <a:srgbClr val="FFFF00"/>
              </a:solidFill>
              <a:uFillTx/>
              <a:latin typeface="仿宋" panose="02010609060101010101" charset="-122"/>
              <a:ea typeface="仿宋" panose="02010609060101010101" charset="-122"/>
            </a:endParaRPr>
          </a:p>
          <a:p>
            <a:pPr fontAlgn="auto">
              <a:lnSpc>
                <a:spcPts val="2400"/>
              </a:lnSpc>
            </a:pPr>
            <a:r>
              <a:rPr lang="zh-CN" altLang="en-US" sz="2000">
                <a:solidFill>
                  <a:srgbClr val="FFFF00"/>
                </a:solidFill>
                <a:uFillTx/>
                <a:latin typeface="仿宋" panose="02010609060101010101" charset="-122"/>
                <a:ea typeface="仿宋" panose="02010609060101010101" charset="-122"/>
              </a:rPr>
              <a:t>   </a:t>
            </a:r>
            <a:r>
              <a:rPr lang="zh-CN" altLang="en-US">
                <a:solidFill>
                  <a:srgbClr val="FFFF00"/>
                </a:solidFill>
                <a:uFillTx/>
                <a:latin typeface="仿宋" panose="02010609060101010101" charset="-122"/>
                <a:ea typeface="仿宋" panose="02010609060101010101" charset="-122"/>
              </a:rPr>
              <a:t>（2）“基层党委审批意见”：党委是否同意接收发展对象为预备党员。同意接收发展对象为预备党员的注明预备期从何年何月何日起至何年何月何日止。</a:t>
            </a:r>
            <a:endParaRPr lang="zh-CN" altLang="en-US">
              <a:solidFill>
                <a:srgbClr val="FFFF00"/>
              </a:solidFill>
              <a:uFillTx/>
              <a:latin typeface="仿宋" panose="02010609060101010101" charset="-122"/>
              <a:ea typeface="仿宋" panose="02010609060101010101" charset="-122"/>
            </a:endParaRPr>
          </a:p>
          <a:p>
            <a:pPr fontAlgn="auto">
              <a:lnSpc>
                <a:spcPts val="2400"/>
              </a:lnSpc>
            </a:pPr>
            <a:r>
              <a:rPr lang="zh-CN" altLang="en-US">
                <a:solidFill>
                  <a:srgbClr val="FFFF00"/>
                </a:solidFill>
                <a:uFillTx/>
                <a:latin typeface="仿宋" panose="02010609060101010101" charset="-122"/>
                <a:ea typeface="仿宋" panose="02010609060101010101" charset="-122"/>
              </a:rPr>
              <a:t>    1、党委必须在自支部通过之日算起的3个月内审批，无故超过规定时间而未予审批的，追究有关人员的责任；</a:t>
            </a:r>
            <a:endParaRPr lang="zh-CN" altLang="en-US">
              <a:solidFill>
                <a:srgbClr val="FFFF00"/>
              </a:solidFill>
              <a:uFillTx/>
              <a:latin typeface="仿宋" panose="02010609060101010101" charset="-122"/>
              <a:ea typeface="仿宋" panose="02010609060101010101" charset="-122"/>
            </a:endParaRPr>
          </a:p>
          <a:p>
            <a:pPr fontAlgn="auto">
              <a:lnSpc>
                <a:spcPts val="2400"/>
              </a:lnSpc>
            </a:pPr>
            <a:r>
              <a:rPr lang="zh-CN" altLang="en-US">
                <a:solidFill>
                  <a:srgbClr val="FFFF00"/>
                </a:solidFill>
                <a:uFillTx/>
                <a:latin typeface="仿宋" panose="02010609060101010101" charset="-122"/>
                <a:ea typeface="仿宋" panose="02010609060101010101" charset="-122"/>
              </a:rPr>
              <a:t>    2、召开党委会研究的时间、参加人员；</a:t>
            </a:r>
            <a:endParaRPr lang="zh-CN" altLang="en-US">
              <a:solidFill>
                <a:srgbClr val="FFFF00"/>
              </a:solidFill>
              <a:uFillTx/>
              <a:latin typeface="仿宋" panose="02010609060101010101" charset="-122"/>
              <a:ea typeface="仿宋" panose="02010609060101010101" charset="-122"/>
            </a:endParaRPr>
          </a:p>
          <a:p>
            <a:pPr fontAlgn="auto">
              <a:lnSpc>
                <a:spcPts val="2400"/>
              </a:lnSpc>
            </a:pPr>
            <a:r>
              <a:rPr lang="zh-CN" altLang="en-US">
                <a:solidFill>
                  <a:srgbClr val="FFFF00"/>
                </a:solidFill>
                <a:uFillTx/>
                <a:latin typeface="仿宋" panose="02010609060101010101" charset="-122"/>
                <a:ea typeface="仿宋" panose="02010609060101010101" charset="-122"/>
              </a:rPr>
              <a:t>    3、听取谈话人的详细汇报；</a:t>
            </a:r>
            <a:endParaRPr lang="zh-CN" altLang="en-US">
              <a:solidFill>
                <a:srgbClr val="FFFF00"/>
              </a:solidFill>
              <a:uFillTx/>
              <a:latin typeface="仿宋" panose="02010609060101010101" charset="-122"/>
              <a:ea typeface="仿宋" panose="02010609060101010101" charset="-122"/>
            </a:endParaRPr>
          </a:p>
          <a:p>
            <a:pPr fontAlgn="auto">
              <a:lnSpc>
                <a:spcPts val="2400"/>
              </a:lnSpc>
            </a:pPr>
            <a:r>
              <a:rPr lang="zh-CN" altLang="en-US">
                <a:solidFill>
                  <a:srgbClr val="FFFF00"/>
                </a:solidFill>
                <a:uFillTx/>
                <a:latin typeface="仿宋" panose="02010609060101010101" charset="-122"/>
                <a:ea typeface="仿宋" panose="02010609060101010101" charset="-122"/>
              </a:rPr>
              <a:t>    4、研究支部报送的政审综合报告以及其它相关材料，审查入党条件把关是否严格、手续是否完备、材料是否齐全；</a:t>
            </a:r>
            <a:endParaRPr lang="zh-CN" altLang="en-US">
              <a:solidFill>
                <a:srgbClr val="FFFF00"/>
              </a:solidFill>
              <a:uFillTx/>
              <a:latin typeface="仿宋" panose="02010609060101010101" charset="-122"/>
              <a:ea typeface="仿宋" panose="02010609060101010101" charset="-122"/>
            </a:endParaRPr>
          </a:p>
          <a:p>
            <a:pPr fontAlgn="auto">
              <a:lnSpc>
                <a:spcPts val="2400"/>
              </a:lnSpc>
            </a:pPr>
            <a:r>
              <a:rPr lang="zh-CN" altLang="en-US">
                <a:solidFill>
                  <a:srgbClr val="FFFF00"/>
                </a:solidFill>
                <a:uFillTx/>
                <a:latin typeface="仿宋" panose="02010609060101010101" charset="-122"/>
                <a:ea typeface="仿宋" panose="02010609060101010101" charset="-122"/>
              </a:rPr>
              <a:t>    5、明确作出是否接收***同志为中共预备党员的审批意见；</a:t>
            </a:r>
            <a:endParaRPr lang="zh-CN" altLang="en-US">
              <a:solidFill>
                <a:srgbClr val="FFFF00"/>
              </a:solidFill>
              <a:uFillTx/>
              <a:latin typeface="仿宋" panose="02010609060101010101" charset="-122"/>
              <a:ea typeface="仿宋" panose="02010609060101010101" charset="-122"/>
            </a:endParaRPr>
          </a:p>
          <a:p>
            <a:pPr fontAlgn="auto">
              <a:lnSpc>
                <a:spcPts val="2400"/>
              </a:lnSpc>
            </a:pPr>
            <a:r>
              <a:rPr lang="zh-CN" altLang="en-US">
                <a:solidFill>
                  <a:srgbClr val="FFFF00"/>
                </a:solidFill>
                <a:uFillTx/>
                <a:latin typeface="仿宋" panose="02010609060101010101" charset="-122"/>
                <a:ea typeface="仿宋" panose="02010609060101010101" charset="-122"/>
              </a:rPr>
              <a:t>    6、注明预备期起止时间。</a:t>
            </a:r>
            <a:endParaRPr lang="zh-CN" altLang="en-US">
              <a:solidFill>
                <a:srgbClr val="FFFF00"/>
              </a:solidFill>
              <a:uFillTx/>
              <a:latin typeface="仿宋" panose="02010609060101010101" charset="-122"/>
              <a:ea typeface="仿宋" panose="02010609060101010101" charset="-122"/>
            </a:endParaRPr>
          </a:p>
          <a:p>
            <a:pPr fontAlgn="auto">
              <a:lnSpc>
                <a:spcPts val="2400"/>
              </a:lnSpc>
            </a:pPr>
            <a:r>
              <a:rPr lang="zh-CN" altLang="en-US">
                <a:solidFill>
                  <a:srgbClr val="FFFF00"/>
                </a:solidFill>
                <a:uFillTx/>
                <a:latin typeface="仿宋" panose="02010609060101010101" charset="-122"/>
                <a:ea typeface="仿宋" panose="02010609060101010101" charset="-122"/>
              </a:rPr>
              <a:t>    7、授权党总支审批发展党员权限的县级以上党委，要注明授权时间并盖上党委印章。</a:t>
            </a:r>
            <a:endParaRPr lang="zh-CN" altLang="en-US">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4" name="图片 3" descr="新文档 2018-09-09 08.48.08_9"/>
          <p:cNvPicPr>
            <a:picLocks noChangeAspect="1"/>
          </p:cNvPicPr>
          <p:nvPr/>
        </p:nvPicPr>
        <p:blipFill>
          <a:blip r:embed="rId1"/>
          <a:stretch>
            <a:fillRect/>
          </a:stretch>
        </p:blipFill>
        <p:spPr>
          <a:xfrm>
            <a:off x="6669405" y="420370"/>
            <a:ext cx="4568190" cy="6286500"/>
          </a:xfrm>
          <a:prstGeom prst="rect">
            <a:avLst/>
          </a:prstGeom>
        </p:spPr>
      </p:pic>
      <p:sp>
        <p:nvSpPr>
          <p:cNvPr id="7" name="矩形 6"/>
          <p:cNvSpPr/>
          <p:nvPr/>
        </p:nvSpPr>
        <p:spPr>
          <a:xfrm>
            <a:off x="7362190" y="3511550"/>
            <a:ext cx="3545205" cy="23260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例文：</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    本党委于****年**月**日召开党委会议讨论审查吸收***同志为中共预备党员问题。党委委员*人中除***同志出差请假外全部参加会议。经讨论审查表决……，按照少数服从多数的原则，同意批准接收***同志为中共预备党员，预备期一年，从****年**月**日起至****年**月**日止。</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1" nodeType="clickEffect">
                                  <p:stCondLst>
                                    <p:cond delay="0"/>
                                  </p:stCondLst>
                                  <p:childTnLst>
                                    <p:set>
                                      <p:cBhvr>
                                        <p:cTn id="6" dur="2000"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1+#ppt_w/2"/>
                                          </p:val>
                                        </p:tav>
                                        <p:tav tm="100000">
                                          <p:val>
                                            <p:strVal val="#ppt_x"/>
                                          </p:val>
                                        </p:tav>
                                      </p:tavLst>
                                    </p:anim>
                                    <p:anim calcmode="lin" valueType="num">
                                      <p:cBhvr additive="base">
                                        <p:cTn id="8" dur="2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5" name="文本框 4"/>
          <p:cNvSpPr txBox="1"/>
          <p:nvPr/>
        </p:nvSpPr>
        <p:spPr>
          <a:xfrm>
            <a:off x="1256665" y="947420"/>
            <a:ext cx="4833620" cy="4989830"/>
          </a:xfrm>
          <a:prstGeom prst="rect">
            <a:avLst/>
          </a:prstGeom>
          <a:noFill/>
          <a:effectLst/>
        </p:spPr>
        <p:txBody>
          <a:bodyPr wrap="square" rtlCol="0">
            <a:spAutoFit/>
          </a:bodyPr>
          <a:p>
            <a:pPr fontAlgn="auto">
              <a:lnSpc>
                <a:spcPts val="3400"/>
              </a:lnSpc>
            </a:pPr>
            <a:r>
              <a:rPr lang="zh-CN" altLang="en-US" sz="2000" b="1">
                <a:solidFill>
                  <a:srgbClr val="FFFF00"/>
                </a:solidFill>
                <a:uFillTx/>
                <a:latin typeface="仿宋" panose="02010609060101010101" charset="-122"/>
                <a:ea typeface="仿宋" panose="02010609060101010101" charset="-122"/>
              </a:rPr>
              <a:t>第</a:t>
            </a:r>
            <a:r>
              <a:rPr lang="en-US" altLang="zh-CN" sz="2000" b="1">
                <a:solidFill>
                  <a:srgbClr val="FFFF00"/>
                </a:solidFill>
                <a:uFillTx/>
                <a:latin typeface="仿宋" panose="02010609060101010101" charset="-122"/>
                <a:ea typeface="仿宋" panose="02010609060101010101" charset="-122"/>
              </a:rPr>
              <a:t>11</a:t>
            </a:r>
            <a:r>
              <a:rPr lang="zh-CN" altLang="en-US" sz="2000" b="1">
                <a:solidFill>
                  <a:srgbClr val="FFFF00"/>
                </a:solidFill>
                <a:uFillTx/>
                <a:latin typeface="仿宋" panose="02010609060101010101" charset="-122"/>
                <a:ea typeface="仿宋" panose="02010609060101010101" charset="-122"/>
              </a:rPr>
              <a:t>页</a:t>
            </a:r>
            <a:endParaRPr lang="zh-CN" altLang="en-US" sz="2000" b="1">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（1）“支部大会通过预备党员能否转为正式党员的决议”：</a:t>
            </a:r>
            <a:endParaRPr lang="zh-CN" altLang="en-US" sz="2000">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1、要概括写出预备党员在预备期间思想、学习、工作等方面的表现，指出其存在的缺点和今后努力的方向；</a:t>
            </a:r>
            <a:endParaRPr lang="zh-CN" altLang="en-US" sz="2000">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2、支部大会表决情况。包括表决方式，支部党员数、实到会党员数及其中有表决权的正式党员数，表决时赞成、反对和弃权票数，以及通过决议的时间等。</a:t>
            </a:r>
            <a:endParaRPr lang="zh-CN" altLang="en-US" sz="2000">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3、对延长预备期或取消预备党员资格的，决议中要写明延长时间和原因或取消的理由。</a:t>
            </a:r>
            <a:endParaRPr lang="zh-CN" altLang="en-US" sz="2000">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3" name="图片 2" descr="新文档 2018-09-09 08.48.08_10"/>
          <p:cNvPicPr>
            <a:picLocks noChangeAspect="1"/>
          </p:cNvPicPr>
          <p:nvPr/>
        </p:nvPicPr>
        <p:blipFill>
          <a:blip r:embed="rId1"/>
          <a:stretch>
            <a:fillRect/>
          </a:stretch>
        </p:blipFill>
        <p:spPr>
          <a:xfrm>
            <a:off x="6452870" y="342265"/>
            <a:ext cx="4443730" cy="6199505"/>
          </a:xfrm>
          <a:prstGeom prst="rect">
            <a:avLst/>
          </a:prstGeom>
        </p:spPr>
      </p:pic>
      <p:sp>
        <p:nvSpPr>
          <p:cNvPr id="6" name="矩形 5"/>
          <p:cNvSpPr/>
          <p:nvPr/>
        </p:nvSpPr>
        <p:spPr>
          <a:xfrm>
            <a:off x="7351395" y="1124585"/>
            <a:ext cx="3544570" cy="38627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例文：</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    本支部于**月**日召开支部全体党员大会讨论***同志转为正式党员的问题，大会认为该同志在预备期间……（略）</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本支部共有党员**人，今天因病因事请假**人，实到会党员**人，其中有表决权的**人。大会以无记名投票方式对是否同意***同志转为正式党进行表决。表决情况如下：大会共发出表决票**张，收回**张，有效票**张，无效票**张，其中：赞成**票，反对**票，弃权**票。按照少数服从多数的原则，同意***同志按期转为中共正式党员。</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1" nodeType="clickEffect">
                                  <p:stCondLst>
                                    <p:cond delay="0"/>
                                  </p:stCondLst>
                                  <p:childTnLst>
                                    <p:set>
                                      <p:cBhvr>
                                        <p:cTn id="6" dur="2000"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1+#ppt_w/2"/>
                                          </p:val>
                                        </p:tav>
                                        <p:tav tm="100000">
                                          <p:val>
                                            <p:strVal val="#ppt_x"/>
                                          </p:val>
                                        </p:tav>
                                      </p:tavLst>
                                    </p:anim>
                                    <p:anim calcmode="lin" valueType="num">
                                      <p:cBhvr additive="base">
                                        <p:cTn id="8" dur="2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5" name="文本框 4"/>
          <p:cNvSpPr txBox="1"/>
          <p:nvPr/>
        </p:nvSpPr>
        <p:spPr>
          <a:xfrm>
            <a:off x="1256665" y="1132840"/>
            <a:ext cx="4554220" cy="4618355"/>
          </a:xfrm>
          <a:prstGeom prst="rect">
            <a:avLst/>
          </a:prstGeom>
          <a:noFill/>
          <a:effectLst/>
        </p:spPr>
        <p:txBody>
          <a:bodyPr wrap="square" rtlCol="0">
            <a:spAutoFit/>
          </a:bodyPr>
          <a:p>
            <a:pPr fontAlgn="auto">
              <a:lnSpc>
                <a:spcPts val="3400"/>
              </a:lnSpc>
            </a:pPr>
            <a:r>
              <a:rPr lang="zh-CN" altLang="en-US" sz="2000" b="1">
                <a:solidFill>
                  <a:srgbClr val="FFFF00"/>
                </a:solidFill>
                <a:uFillTx/>
                <a:latin typeface="仿宋" panose="02010609060101010101" charset="-122"/>
                <a:ea typeface="仿宋" panose="02010609060101010101" charset="-122"/>
              </a:rPr>
              <a:t>第</a:t>
            </a:r>
            <a:r>
              <a:rPr lang="en-US" altLang="zh-CN" sz="2000" b="1">
                <a:solidFill>
                  <a:srgbClr val="FFFF00"/>
                </a:solidFill>
                <a:uFillTx/>
                <a:latin typeface="仿宋" panose="02010609060101010101" charset="-122"/>
                <a:ea typeface="仿宋" panose="02010609060101010101" charset="-122"/>
              </a:rPr>
              <a:t>11</a:t>
            </a:r>
            <a:r>
              <a:rPr lang="zh-CN" altLang="en-US" sz="2000" b="1">
                <a:solidFill>
                  <a:srgbClr val="FFFF00"/>
                </a:solidFill>
                <a:uFillTx/>
                <a:latin typeface="仿宋" panose="02010609060101010101" charset="-122"/>
                <a:ea typeface="仿宋" panose="02010609060101010101" charset="-122"/>
              </a:rPr>
              <a:t>页</a:t>
            </a:r>
            <a:endParaRPr lang="zh-CN" altLang="en-US" sz="2000" b="1">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（2）“总支部审查（审批）意见”栏填写说明：</a:t>
            </a:r>
            <a:endParaRPr lang="zh-CN" altLang="en-US" sz="2000">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1、县级以上党委授权发展党员的党总支签署审批意见（参见党委审批意见）；</a:t>
            </a:r>
            <a:endParaRPr lang="zh-CN" altLang="en-US" sz="2000">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2、没有授权的党总支只签署审查意见；</a:t>
            </a:r>
            <a:endParaRPr lang="zh-CN" altLang="en-US" sz="2000">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3、召开总支部委员会讨论研究的时间、参加人员；</a:t>
            </a:r>
            <a:endParaRPr lang="zh-CN" altLang="en-US" sz="2000">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4、审查预备党员在预备期间的表现、手续是否完备、材料是否齐全等。</a:t>
            </a:r>
            <a:endParaRPr lang="zh-CN" altLang="en-US" sz="2000">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3" name="图片 2" descr="新文档 2018-09-09 08.48.08_10"/>
          <p:cNvPicPr>
            <a:picLocks noChangeAspect="1"/>
          </p:cNvPicPr>
          <p:nvPr/>
        </p:nvPicPr>
        <p:blipFill>
          <a:blip r:embed="rId1"/>
          <a:stretch>
            <a:fillRect/>
          </a:stretch>
        </p:blipFill>
        <p:spPr>
          <a:xfrm>
            <a:off x="6452870" y="342265"/>
            <a:ext cx="4443730" cy="6199505"/>
          </a:xfrm>
          <a:prstGeom prst="rect">
            <a:avLst/>
          </a:prstGeom>
        </p:spPr>
      </p:pic>
      <p:sp>
        <p:nvSpPr>
          <p:cNvPr id="6" name="矩形 5"/>
          <p:cNvSpPr/>
          <p:nvPr/>
        </p:nvSpPr>
        <p:spPr>
          <a:xfrm>
            <a:off x="7352030" y="2862580"/>
            <a:ext cx="3544570" cy="20745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例文：</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    总支部委员会于****年**月**日召开会议讨论审查吸收***同志转为中共正式党员问题。支委*人中除***同志出差请假外全部参加会议。经讨论审查表决……，按照少数服从多数的原则，同意***同志按期转为中共预备党员，报上级党委审批。</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1" nodeType="clickEffect">
                                  <p:stCondLst>
                                    <p:cond delay="0"/>
                                  </p:stCondLst>
                                  <p:childTnLst>
                                    <p:set>
                                      <p:cBhvr>
                                        <p:cTn id="6" dur="2000"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1+#ppt_w/2"/>
                                          </p:val>
                                        </p:tav>
                                        <p:tav tm="100000">
                                          <p:val>
                                            <p:strVal val="#ppt_x"/>
                                          </p:val>
                                        </p:tav>
                                      </p:tavLst>
                                    </p:anim>
                                    <p:anim calcmode="lin" valueType="num">
                                      <p:cBhvr additive="base">
                                        <p:cTn id="8" dur="2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5" name="文本框 4"/>
          <p:cNvSpPr txBox="1"/>
          <p:nvPr/>
        </p:nvSpPr>
        <p:spPr>
          <a:xfrm>
            <a:off x="1256665" y="942340"/>
            <a:ext cx="4946650" cy="5361940"/>
          </a:xfrm>
          <a:prstGeom prst="rect">
            <a:avLst/>
          </a:prstGeom>
          <a:noFill/>
          <a:effectLst/>
        </p:spPr>
        <p:txBody>
          <a:bodyPr wrap="square" rtlCol="0">
            <a:spAutoFit/>
          </a:bodyPr>
          <a:p>
            <a:pPr fontAlgn="auto">
              <a:lnSpc>
                <a:spcPts val="3400"/>
              </a:lnSpc>
            </a:pPr>
            <a:r>
              <a:rPr lang="zh-CN" altLang="en-US" sz="2000" b="1">
                <a:solidFill>
                  <a:srgbClr val="FFFF00"/>
                </a:solidFill>
                <a:uFillTx/>
                <a:latin typeface="仿宋" panose="02010609060101010101" charset="-122"/>
                <a:ea typeface="仿宋" panose="02010609060101010101" charset="-122"/>
              </a:rPr>
              <a:t>第</a:t>
            </a:r>
            <a:r>
              <a:rPr lang="en-US" altLang="zh-CN" sz="2000" b="1">
                <a:solidFill>
                  <a:srgbClr val="FFFF00"/>
                </a:solidFill>
                <a:uFillTx/>
                <a:latin typeface="仿宋" panose="02010609060101010101" charset="-122"/>
                <a:ea typeface="仿宋" panose="02010609060101010101" charset="-122"/>
              </a:rPr>
              <a:t>11</a:t>
            </a:r>
            <a:r>
              <a:rPr lang="zh-CN" altLang="en-US" sz="2000" b="1">
                <a:solidFill>
                  <a:srgbClr val="FFFF00"/>
                </a:solidFill>
                <a:uFillTx/>
                <a:latin typeface="仿宋" panose="02010609060101010101" charset="-122"/>
                <a:ea typeface="仿宋" panose="02010609060101010101" charset="-122"/>
              </a:rPr>
              <a:t>页</a:t>
            </a:r>
            <a:endParaRPr lang="zh-CN" altLang="en-US" sz="2000" b="1">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a:t>
            </a:r>
            <a:r>
              <a:rPr lang="zh-CN" altLang="en-US">
                <a:solidFill>
                  <a:srgbClr val="FFFF00"/>
                </a:solidFill>
                <a:uFillTx/>
                <a:latin typeface="仿宋" panose="02010609060101010101" charset="-122"/>
                <a:ea typeface="仿宋" panose="02010609060101010101" charset="-122"/>
              </a:rPr>
              <a:t>（3）“基层党委审批意见”栏填写说明：</a:t>
            </a:r>
            <a:endParaRPr lang="zh-CN" altLang="en-US">
              <a:solidFill>
                <a:srgbClr val="FFFF00"/>
              </a:solidFill>
              <a:uFillTx/>
              <a:latin typeface="仿宋" panose="02010609060101010101" charset="-122"/>
              <a:ea typeface="仿宋" panose="02010609060101010101" charset="-122"/>
            </a:endParaRPr>
          </a:p>
          <a:p>
            <a:pPr fontAlgn="auto">
              <a:lnSpc>
                <a:spcPts val="2900"/>
              </a:lnSpc>
            </a:pPr>
            <a:r>
              <a:rPr lang="zh-CN" altLang="en-US">
                <a:solidFill>
                  <a:srgbClr val="FFFF00"/>
                </a:solidFill>
                <a:uFillTx/>
                <a:latin typeface="仿宋" panose="02010609060101010101" charset="-122"/>
                <a:ea typeface="仿宋" panose="02010609060101010101" charset="-122"/>
              </a:rPr>
              <a:t>    1、党委必须在预备党员预备期满支部通过之日算起的3个月内审批，无故超过规定时间而未予审批的，追究有关人员的责任；</a:t>
            </a:r>
            <a:endParaRPr lang="zh-CN" altLang="en-US">
              <a:solidFill>
                <a:srgbClr val="FFFF00"/>
              </a:solidFill>
              <a:uFillTx/>
              <a:latin typeface="仿宋" panose="02010609060101010101" charset="-122"/>
              <a:ea typeface="仿宋" panose="02010609060101010101" charset="-122"/>
            </a:endParaRPr>
          </a:p>
          <a:p>
            <a:pPr fontAlgn="auto">
              <a:lnSpc>
                <a:spcPts val="2900"/>
              </a:lnSpc>
            </a:pPr>
            <a:r>
              <a:rPr lang="zh-CN" altLang="en-US">
                <a:solidFill>
                  <a:srgbClr val="FFFF00"/>
                </a:solidFill>
                <a:uFillTx/>
                <a:latin typeface="仿宋" panose="02010609060101010101" charset="-122"/>
                <a:ea typeface="仿宋" panose="02010609060101010101" charset="-122"/>
              </a:rPr>
              <a:t>    2、召开党委会讨论研究的时间、参加人员；</a:t>
            </a:r>
            <a:endParaRPr lang="zh-CN" altLang="en-US">
              <a:solidFill>
                <a:srgbClr val="FFFF00"/>
              </a:solidFill>
              <a:uFillTx/>
              <a:latin typeface="仿宋" panose="02010609060101010101" charset="-122"/>
              <a:ea typeface="仿宋" panose="02010609060101010101" charset="-122"/>
            </a:endParaRPr>
          </a:p>
          <a:p>
            <a:pPr fontAlgn="auto">
              <a:lnSpc>
                <a:spcPts val="2900"/>
              </a:lnSpc>
            </a:pPr>
            <a:r>
              <a:rPr lang="zh-CN" altLang="en-US">
                <a:solidFill>
                  <a:srgbClr val="FFFF00"/>
                </a:solidFill>
                <a:uFillTx/>
                <a:latin typeface="仿宋" panose="02010609060101010101" charset="-122"/>
                <a:ea typeface="仿宋" panose="02010609060101010101" charset="-122"/>
              </a:rPr>
              <a:t>    3、听取谈话考察人汇报；</a:t>
            </a:r>
            <a:endParaRPr lang="zh-CN" altLang="en-US">
              <a:solidFill>
                <a:srgbClr val="FFFF00"/>
              </a:solidFill>
              <a:uFillTx/>
              <a:latin typeface="仿宋" panose="02010609060101010101" charset="-122"/>
              <a:ea typeface="仿宋" panose="02010609060101010101" charset="-122"/>
            </a:endParaRPr>
          </a:p>
          <a:p>
            <a:pPr fontAlgn="auto">
              <a:lnSpc>
                <a:spcPts val="2900"/>
              </a:lnSpc>
            </a:pPr>
            <a:r>
              <a:rPr lang="zh-CN" altLang="en-US">
                <a:solidFill>
                  <a:srgbClr val="FFFF00"/>
                </a:solidFill>
                <a:uFillTx/>
                <a:latin typeface="仿宋" panose="02010609060101010101" charset="-122"/>
                <a:ea typeface="仿宋" panose="02010609060101010101" charset="-122"/>
              </a:rPr>
              <a:t>    4、审查支部报送的预备党员转正决议及其它相关材料；</a:t>
            </a:r>
            <a:endParaRPr lang="zh-CN" altLang="en-US">
              <a:solidFill>
                <a:srgbClr val="FFFF00"/>
              </a:solidFill>
              <a:uFillTx/>
              <a:latin typeface="仿宋" panose="02010609060101010101" charset="-122"/>
              <a:ea typeface="仿宋" panose="02010609060101010101" charset="-122"/>
            </a:endParaRPr>
          </a:p>
          <a:p>
            <a:pPr fontAlgn="auto">
              <a:lnSpc>
                <a:spcPts val="2900"/>
              </a:lnSpc>
            </a:pPr>
            <a:r>
              <a:rPr lang="zh-CN" altLang="en-US">
                <a:solidFill>
                  <a:srgbClr val="FFFF00"/>
                </a:solidFill>
                <a:uFillTx/>
                <a:latin typeface="仿宋" panose="02010609060101010101" charset="-122"/>
                <a:ea typeface="仿宋" panose="02010609060101010101" charset="-122"/>
              </a:rPr>
              <a:t>    5、明确作出是否同意***同志转为中共正式党员的审批意见；</a:t>
            </a:r>
            <a:endParaRPr lang="zh-CN" altLang="en-US">
              <a:solidFill>
                <a:srgbClr val="FFFF00"/>
              </a:solidFill>
              <a:uFillTx/>
              <a:latin typeface="仿宋" panose="02010609060101010101" charset="-122"/>
              <a:ea typeface="仿宋" panose="02010609060101010101" charset="-122"/>
            </a:endParaRPr>
          </a:p>
          <a:p>
            <a:pPr fontAlgn="auto">
              <a:lnSpc>
                <a:spcPts val="2900"/>
              </a:lnSpc>
            </a:pPr>
            <a:r>
              <a:rPr lang="zh-CN" altLang="en-US">
                <a:solidFill>
                  <a:srgbClr val="FFFF00"/>
                </a:solidFill>
                <a:uFillTx/>
                <a:latin typeface="仿宋" panose="02010609060101010101" charset="-122"/>
                <a:ea typeface="仿宋" panose="02010609060101010101" charset="-122"/>
              </a:rPr>
              <a:t>    6、注明党龄从何时算起。</a:t>
            </a:r>
            <a:endParaRPr lang="zh-CN" altLang="en-US">
              <a:solidFill>
                <a:srgbClr val="FFFF00"/>
              </a:solidFill>
              <a:uFillTx/>
              <a:latin typeface="仿宋" panose="02010609060101010101" charset="-122"/>
              <a:ea typeface="仿宋" panose="02010609060101010101" charset="-122"/>
            </a:endParaRPr>
          </a:p>
          <a:p>
            <a:pPr fontAlgn="auto">
              <a:lnSpc>
                <a:spcPts val="2900"/>
              </a:lnSpc>
            </a:pPr>
            <a:r>
              <a:rPr lang="zh-CN" altLang="en-US">
                <a:solidFill>
                  <a:srgbClr val="FFFF00"/>
                </a:solidFill>
                <a:uFillTx/>
                <a:latin typeface="仿宋" panose="02010609060101010101" charset="-122"/>
                <a:ea typeface="仿宋" panose="02010609060101010101" charset="-122"/>
              </a:rPr>
              <a:t>    7、授权党总支审批发展党员权限的县级以上党委，要注明授权时间并盖上党委印章。</a:t>
            </a:r>
            <a:endParaRPr lang="zh-CN" altLang="en-US">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3" name="图片 2" descr="新文档 2018-09-09 08.48.08_10"/>
          <p:cNvPicPr>
            <a:picLocks noChangeAspect="1"/>
          </p:cNvPicPr>
          <p:nvPr/>
        </p:nvPicPr>
        <p:blipFill>
          <a:blip r:embed="rId1"/>
          <a:stretch>
            <a:fillRect/>
          </a:stretch>
        </p:blipFill>
        <p:spPr>
          <a:xfrm>
            <a:off x="6452870" y="342265"/>
            <a:ext cx="4443730" cy="6199505"/>
          </a:xfrm>
          <a:prstGeom prst="rect">
            <a:avLst/>
          </a:prstGeom>
        </p:spPr>
      </p:pic>
      <p:sp>
        <p:nvSpPr>
          <p:cNvPr id="6" name="矩形 5"/>
          <p:cNvSpPr/>
          <p:nvPr/>
        </p:nvSpPr>
        <p:spPr>
          <a:xfrm>
            <a:off x="7352030" y="3903345"/>
            <a:ext cx="3544570" cy="24009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例文：</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a:p>
            <a:pPr algn="l" fontAlgn="auto">
              <a:lnSpc>
                <a:spcPts val="2300"/>
              </a:lnSpc>
            </a:pPr>
            <a:r>
              <a:rPr lang="zh-CN" altLang="en-US" sz="1400">
                <a:solidFill>
                  <a:schemeClr val="tx1"/>
                </a:solidFill>
                <a:uFillTx/>
                <a:latin typeface="楷体" panose="02010609060101010101" charset="-122"/>
                <a:ea typeface="楷体" panose="02010609060101010101" charset="-122"/>
                <a:cs typeface="楷体" panose="02010609060101010101" charset="-122"/>
                <a:sym typeface="+mn-ea"/>
              </a:rPr>
              <a:t>    本党委于****年**月**日由召开党委会讨论审批***同志转为中共正式党员问题。党委委员*人中除***同志出差请假外全部参加会议。经讨论审查表决……，按照少数服从多数的原则，同意批准***同志按期转为中共正式党员，党龄从****年**月**日算起。</a:t>
            </a:r>
            <a:endParaRPr lang="zh-CN" altLang="en-US" sz="1400">
              <a:solidFill>
                <a:schemeClr val="tx1"/>
              </a:solidFill>
              <a:uFillTx/>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1" nodeType="clickEffect">
                                  <p:stCondLst>
                                    <p:cond delay="0"/>
                                  </p:stCondLst>
                                  <p:childTnLst>
                                    <p:set>
                                      <p:cBhvr>
                                        <p:cTn id="6" dur="2000"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1+#ppt_w/2"/>
                                          </p:val>
                                        </p:tav>
                                        <p:tav tm="100000">
                                          <p:val>
                                            <p:strVal val="#ppt_x"/>
                                          </p:val>
                                        </p:tav>
                                      </p:tavLst>
                                    </p:anim>
                                    <p:anim calcmode="lin" valueType="num">
                                      <p:cBhvr additive="base">
                                        <p:cTn id="8" dur="2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5" name="文本框 4"/>
          <p:cNvSpPr txBox="1"/>
          <p:nvPr/>
        </p:nvSpPr>
        <p:spPr>
          <a:xfrm>
            <a:off x="1256665" y="947420"/>
            <a:ext cx="4833620" cy="4989830"/>
          </a:xfrm>
          <a:prstGeom prst="rect">
            <a:avLst/>
          </a:prstGeom>
          <a:noFill/>
          <a:effectLst/>
        </p:spPr>
        <p:txBody>
          <a:bodyPr wrap="square" rtlCol="0">
            <a:spAutoFit/>
          </a:bodyPr>
          <a:p>
            <a:pPr fontAlgn="auto">
              <a:lnSpc>
                <a:spcPts val="3400"/>
              </a:lnSpc>
            </a:pPr>
            <a:r>
              <a:rPr lang="zh-CN" altLang="en-US" sz="2000" b="1">
                <a:solidFill>
                  <a:srgbClr val="FFFF00"/>
                </a:solidFill>
                <a:uFillTx/>
                <a:latin typeface="仿宋" panose="02010609060101010101" charset="-122"/>
                <a:ea typeface="仿宋" panose="02010609060101010101" charset="-122"/>
              </a:rPr>
              <a:t>第</a:t>
            </a:r>
            <a:r>
              <a:rPr lang="en-US" altLang="zh-CN" sz="2000" b="1">
                <a:solidFill>
                  <a:srgbClr val="FFFF00"/>
                </a:solidFill>
                <a:uFillTx/>
                <a:latin typeface="仿宋" panose="02010609060101010101" charset="-122"/>
                <a:ea typeface="仿宋" panose="02010609060101010101" charset="-122"/>
              </a:rPr>
              <a:t>12</a:t>
            </a:r>
            <a:r>
              <a:rPr lang="zh-CN" altLang="en-US" sz="2000" b="1">
                <a:solidFill>
                  <a:srgbClr val="FFFF00"/>
                </a:solidFill>
                <a:uFillTx/>
                <a:latin typeface="仿宋" panose="02010609060101010101" charset="-122"/>
                <a:ea typeface="仿宋" panose="02010609060101010101" charset="-122"/>
              </a:rPr>
              <a:t>页</a:t>
            </a:r>
            <a:endParaRPr lang="zh-CN" altLang="en-US" sz="2000" b="1">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（1）“支部大会通过延长预备期的党员能否转为正式党员的决议”栏填写说明：</a:t>
            </a:r>
            <a:endParaRPr lang="zh-CN" altLang="en-US" sz="2000">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1、只能延长一次预备期，延长时间不能少于半年，最长不超过一年，不具备党员条件的，应取消其预备党员资格；</a:t>
            </a:r>
            <a:endParaRPr lang="zh-CN" altLang="en-US" sz="2000">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2、要概括写出预备党员在被延长预备期间的表现，特别注意存在问题的改正情况；</a:t>
            </a:r>
            <a:endParaRPr lang="zh-CN" altLang="en-US" sz="2000">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3、支部大会表决情况。包括表决方式，支部党员数、实到会党数及其中有表决权的正式党员数，表决时赞成、反对和弃权票数，以及通过决议的时间等。</a:t>
            </a:r>
            <a:endParaRPr lang="zh-CN" altLang="en-US" sz="2000">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4" name="图片 3" descr="新文档 2018-09-09 08.48.08_11"/>
          <p:cNvPicPr>
            <a:picLocks noChangeAspect="1"/>
          </p:cNvPicPr>
          <p:nvPr/>
        </p:nvPicPr>
        <p:blipFill>
          <a:blip r:embed="rId1"/>
          <a:stretch>
            <a:fillRect/>
          </a:stretch>
        </p:blipFill>
        <p:spPr>
          <a:xfrm>
            <a:off x="6239510" y="412115"/>
            <a:ext cx="4215130" cy="6033135"/>
          </a:xfrm>
          <a:prstGeom prst="rect">
            <a:avLst/>
          </a:prstGeom>
        </p:spPr>
      </p:pic>
      <p:sp>
        <p:nvSpPr>
          <p:cNvPr id="8" name="文本框 7"/>
          <p:cNvSpPr txBox="1"/>
          <p:nvPr/>
        </p:nvSpPr>
        <p:spPr>
          <a:xfrm>
            <a:off x="6913245" y="1276350"/>
            <a:ext cx="3390265" cy="922020"/>
          </a:xfrm>
          <a:prstGeom prst="rect">
            <a:avLst/>
          </a:prstGeom>
          <a:noFill/>
        </p:spPr>
        <p:txBody>
          <a:bodyPr wrap="square" rtlCol="0">
            <a:spAutoFit/>
          </a:bodyPr>
          <a:p>
            <a:r>
              <a:rPr lang="en-US" altLang="zh-CN">
                <a:latin typeface="楷体" panose="02010609060101010101" charset="-122"/>
                <a:ea typeface="楷体" panose="02010609060101010101" charset="-122"/>
              </a:rPr>
              <a:t>   </a:t>
            </a:r>
            <a:r>
              <a:rPr lang="zh-CN" altLang="en-US">
                <a:latin typeface="楷体" panose="02010609060101010101" charset="-122"/>
                <a:ea typeface="楷体" panose="02010609060101010101" charset="-122"/>
              </a:rPr>
              <a:t>参照支部大会通过预备党员能否转为正式党员的决议例文，注意写明存在问题的改正情况。</a:t>
            </a:r>
            <a:endParaRPr lang="zh-CN" altLang="en-US">
              <a:latin typeface="楷体" panose="02010609060101010101" charset="-122"/>
              <a:ea typeface="楷体" panose="02010609060101010101" charset="-122"/>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5" name="文本框 4"/>
          <p:cNvSpPr txBox="1"/>
          <p:nvPr/>
        </p:nvSpPr>
        <p:spPr>
          <a:xfrm>
            <a:off x="1256665" y="1276350"/>
            <a:ext cx="4833620" cy="3874135"/>
          </a:xfrm>
          <a:prstGeom prst="rect">
            <a:avLst/>
          </a:prstGeom>
          <a:noFill/>
          <a:effectLst/>
        </p:spPr>
        <p:txBody>
          <a:bodyPr wrap="square" rtlCol="0">
            <a:spAutoFit/>
          </a:bodyPr>
          <a:p>
            <a:pPr fontAlgn="auto">
              <a:lnSpc>
                <a:spcPts val="3400"/>
              </a:lnSpc>
            </a:pPr>
            <a:r>
              <a:rPr lang="zh-CN" altLang="en-US" sz="2000" b="1">
                <a:solidFill>
                  <a:srgbClr val="FFFF00"/>
                </a:solidFill>
                <a:uFillTx/>
                <a:latin typeface="仿宋" panose="02010609060101010101" charset="-122"/>
                <a:ea typeface="仿宋" panose="02010609060101010101" charset="-122"/>
              </a:rPr>
              <a:t>第</a:t>
            </a:r>
            <a:r>
              <a:rPr lang="en-US" altLang="zh-CN" sz="2000" b="1">
                <a:solidFill>
                  <a:srgbClr val="FFFF00"/>
                </a:solidFill>
                <a:uFillTx/>
                <a:latin typeface="仿宋" panose="02010609060101010101" charset="-122"/>
                <a:ea typeface="仿宋" panose="02010609060101010101" charset="-122"/>
              </a:rPr>
              <a:t>12</a:t>
            </a:r>
            <a:r>
              <a:rPr lang="zh-CN" altLang="en-US" sz="2000" b="1">
                <a:solidFill>
                  <a:srgbClr val="FFFF00"/>
                </a:solidFill>
                <a:uFillTx/>
                <a:latin typeface="仿宋" panose="02010609060101010101" charset="-122"/>
                <a:ea typeface="仿宋" panose="02010609060101010101" charset="-122"/>
              </a:rPr>
              <a:t>页</a:t>
            </a:r>
            <a:endParaRPr lang="zh-CN" altLang="en-US" sz="2000" b="1">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（2）“总支部审查（审批）意见”栏填写说明：</a:t>
            </a:r>
            <a:endParaRPr lang="zh-CN" altLang="en-US" sz="2000">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参照预备党员转为正式党员总支部审查意见填写说明。</a:t>
            </a:r>
            <a:endParaRPr lang="zh-CN" altLang="en-US" sz="2000">
              <a:solidFill>
                <a:srgbClr val="FFFF00"/>
              </a:solidFill>
              <a:uFillTx/>
              <a:latin typeface="仿宋" panose="02010609060101010101" charset="-122"/>
              <a:ea typeface="仿宋" panose="02010609060101010101" charset="-122"/>
            </a:endParaRPr>
          </a:p>
          <a:p>
            <a:pPr fontAlgn="auto">
              <a:lnSpc>
                <a:spcPts val="2900"/>
              </a:lnSpc>
            </a:pPr>
            <a:endParaRPr lang="zh-CN" altLang="en-US" sz="2000">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（3）“基层党委审批意见”栏填写说明：</a:t>
            </a:r>
            <a:endParaRPr lang="zh-CN" altLang="en-US" sz="2000">
              <a:solidFill>
                <a:srgbClr val="FFFF00"/>
              </a:solidFill>
              <a:uFillTx/>
              <a:latin typeface="仿宋" panose="02010609060101010101" charset="-122"/>
              <a:ea typeface="仿宋" panose="02010609060101010101" charset="-122"/>
            </a:endParaRPr>
          </a:p>
          <a:p>
            <a:pPr fontAlgn="auto">
              <a:lnSpc>
                <a:spcPts val="2900"/>
              </a:lnSpc>
            </a:pPr>
            <a:r>
              <a:rPr lang="zh-CN" altLang="en-US" sz="2000">
                <a:solidFill>
                  <a:srgbClr val="FFFF00"/>
                </a:solidFill>
                <a:uFillTx/>
                <a:latin typeface="仿宋" panose="02010609060101010101" charset="-122"/>
                <a:ea typeface="仿宋" panose="02010609060101010101" charset="-122"/>
              </a:rPr>
              <a:t>     参照预备党员转为正式党员党委审批意见填写说明。</a:t>
            </a:r>
            <a:endParaRPr lang="zh-CN" altLang="en-US" sz="2000">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4" name="图片 3" descr="新文档 2018-09-09 08.48.08_11"/>
          <p:cNvPicPr>
            <a:picLocks noChangeAspect="1"/>
          </p:cNvPicPr>
          <p:nvPr/>
        </p:nvPicPr>
        <p:blipFill>
          <a:blip r:embed="rId1"/>
          <a:stretch>
            <a:fillRect/>
          </a:stretch>
        </p:blipFill>
        <p:spPr>
          <a:xfrm>
            <a:off x="6239510" y="412115"/>
            <a:ext cx="4215130" cy="6033135"/>
          </a:xfrm>
          <a:prstGeom prst="rect">
            <a:avLst/>
          </a:prstGeom>
        </p:spPr>
      </p:pic>
      <p:sp>
        <p:nvSpPr>
          <p:cNvPr id="8" name="文本框 7"/>
          <p:cNvSpPr txBox="1"/>
          <p:nvPr/>
        </p:nvSpPr>
        <p:spPr>
          <a:xfrm>
            <a:off x="6913245" y="1276350"/>
            <a:ext cx="3390265" cy="922020"/>
          </a:xfrm>
          <a:prstGeom prst="rect">
            <a:avLst/>
          </a:prstGeom>
          <a:noFill/>
        </p:spPr>
        <p:txBody>
          <a:bodyPr wrap="square" rtlCol="0">
            <a:spAutoFit/>
          </a:bodyPr>
          <a:p>
            <a:r>
              <a:rPr lang="en-US" altLang="zh-CN">
                <a:latin typeface="楷体" panose="02010609060101010101" charset="-122"/>
                <a:ea typeface="楷体" panose="02010609060101010101" charset="-122"/>
              </a:rPr>
              <a:t>   </a:t>
            </a:r>
            <a:r>
              <a:rPr lang="zh-CN" altLang="en-US">
                <a:latin typeface="楷体" panose="02010609060101010101" charset="-122"/>
                <a:ea typeface="楷体" panose="02010609060101010101" charset="-122"/>
              </a:rPr>
              <a:t>参照支部大会通过预备党员能否转为正式党员的决议例文，注意写明存在问题的改正情况。</a:t>
            </a:r>
            <a:endParaRPr lang="zh-CN" altLang="en-US">
              <a:latin typeface="楷体" panose="02010609060101010101" charset="-122"/>
              <a:ea typeface="楷体" panose="02010609060101010101" charset="-122"/>
            </a:endParaRPr>
          </a:p>
        </p:txBody>
      </p:sp>
      <p:sp>
        <p:nvSpPr>
          <p:cNvPr id="3" name="文本框 2"/>
          <p:cNvSpPr txBox="1"/>
          <p:nvPr/>
        </p:nvSpPr>
        <p:spPr>
          <a:xfrm>
            <a:off x="6913245" y="3106420"/>
            <a:ext cx="3390265" cy="645160"/>
          </a:xfrm>
          <a:prstGeom prst="rect">
            <a:avLst/>
          </a:prstGeom>
          <a:noFill/>
        </p:spPr>
        <p:txBody>
          <a:bodyPr wrap="square" rtlCol="0">
            <a:spAutoFit/>
          </a:bodyPr>
          <a:p>
            <a:r>
              <a:rPr lang="en-US" altLang="zh-CN">
                <a:latin typeface="楷体" panose="02010609060101010101" charset="-122"/>
                <a:ea typeface="楷体" panose="02010609060101010101" charset="-122"/>
              </a:rPr>
              <a:t>   </a:t>
            </a:r>
            <a:r>
              <a:rPr lang="zh-CN" altLang="en-US">
                <a:latin typeface="楷体" panose="02010609060101010101" charset="-122"/>
                <a:ea typeface="楷体" panose="02010609060101010101" charset="-122"/>
              </a:rPr>
              <a:t>参照预备党员转为正式党员总支部审查意见例文。</a:t>
            </a:r>
            <a:endParaRPr lang="zh-CN" altLang="en-US">
              <a:latin typeface="楷体" panose="02010609060101010101" charset="-122"/>
              <a:ea typeface="楷体" panose="02010609060101010101" charset="-122"/>
            </a:endParaRPr>
          </a:p>
        </p:txBody>
      </p:sp>
      <p:sp>
        <p:nvSpPr>
          <p:cNvPr id="6" name="文本框 5"/>
          <p:cNvSpPr txBox="1"/>
          <p:nvPr/>
        </p:nvSpPr>
        <p:spPr>
          <a:xfrm>
            <a:off x="6913245" y="4820920"/>
            <a:ext cx="3390265" cy="645160"/>
          </a:xfrm>
          <a:prstGeom prst="rect">
            <a:avLst/>
          </a:prstGeom>
          <a:noFill/>
        </p:spPr>
        <p:txBody>
          <a:bodyPr wrap="square" rtlCol="0">
            <a:spAutoFit/>
          </a:bodyPr>
          <a:p>
            <a:r>
              <a:rPr lang="en-US" altLang="zh-CN">
                <a:latin typeface="楷体" panose="02010609060101010101" charset="-122"/>
                <a:ea typeface="楷体" panose="02010609060101010101" charset="-122"/>
              </a:rPr>
              <a:t>   </a:t>
            </a:r>
            <a:r>
              <a:rPr lang="zh-CN" altLang="en-US">
                <a:latin typeface="楷体" panose="02010609060101010101" charset="-122"/>
                <a:ea typeface="楷体" panose="02010609060101010101" charset="-122"/>
              </a:rPr>
              <a:t>参照预备党员转为正式党员党委审批意见例文。</a:t>
            </a:r>
            <a:endParaRPr lang="zh-CN" altLang="en-US">
              <a:latin typeface="楷体" panose="02010609060101010101" charset="-122"/>
              <a:ea typeface="楷体" panose="02010609060101010101" charset="-122"/>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5" name="文本框 4"/>
          <p:cNvSpPr txBox="1"/>
          <p:nvPr/>
        </p:nvSpPr>
        <p:spPr>
          <a:xfrm>
            <a:off x="1256665" y="1758315"/>
            <a:ext cx="4833620" cy="2373630"/>
          </a:xfrm>
          <a:prstGeom prst="rect">
            <a:avLst/>
          </a:prstGeom>
          <a:noFill/>
          <a:effectLst/>
        </p:spPr>
        <p:txBody>
          <a:bodyPr wrap="square" rtlCol="0">
            <a:spAutoFit/>
          </a:bodyPr>
          <a:p>
            <a:pPr fontAlgn="auto">
              <a:lnSpc>
                <a:spcPts val="3400"/>
              </a:lnSpc>
            </a:pPr>
            <a:r>
              <a:rPr lang="zh-CN" altLang="en-US" sz="2000" b="1">
                <a:solidFill>
                  <a:srgbClr val="FFFF00"/>
                </a:solidFill>
                <a:uFillTx/>
                <a:latin typeface="仿宋" panose="02010609060101010101" charset="-122"/>
                <a:ea typeface="仿宋" panose="02010609060101010101" charset="-122"/>
              </a:rPr>
              <a:t>第</a:t>
            </a:r>
            <a:r>
              <a:rPr lang="en-US" altLang="zh-CN" sz="2000" b="1">
                <a:solidFill>
                  <a:srgbClr val="FFFF00"/>
                </a:solidFill>
                <a:uFillTx/>
                <a:latin typeface="仿宋" panose="02010609060101010101" charset="-122"/>
                <a:ea typeface="仿宋" panose="02010609060101010101" charset="-122"/>
              </a:rPr>
              <a:t>13</a:t>
            </a:r>
            <a:r>
              <a:rPr lang="zh-CN" altLang="en-US" sz="2000" b="1">
                <a:solidFill>
                  <a:srgbClr val="FFFF00"/>
                </a:solidFill>
                <a:uFillTx/>
                <a:latin typeface="仿宋" panose="02010609060101010101" charset="-122"/>
                <a:ea typeface="仿宋" panose="02010609060101010101" charset="-122"/>
              </a:rPr>
              <a:t>页</a:t>
            </a:r>
            <a:endParaRPr lang="zh-CN" altLang="en-US" sz="2000" b="1">
              <a:solidFill>
                <a:srgbClr val="FFFF00"/>
              </a:solidFill>
              <a:uFillTx/>
              <a:latin typeface="仿宋" panose="02010609060101010101" charset="-122"/>
              <a:ea typeface="仿宋" panose="02010609060101010101" charset="-122"/>
            </a:endParaRPr>
          </a:p>
          <a:p>
            <a:pPr fontAlgn="auto">
              <a:lnSpc>
                <a:spcPts val="3600"/>
              </a:lnSpc>
            </a:pPr>
            <a:r>
              <a:rPr lang="zh-CN" altLang="en-US" sz="2000">
                <a:solidFill>
                  <a:srgbClr val="FFFF00"/>
                </a:solidFill>
                <a:uFillTx/>
                <a:latin typeface="仿宋" panose="02010609060101010101" charset="-122"/>
                <a:ea typeface="仿宋" panose="02010609060101010101" charset="-122"/>
              </a:rPr>
              <a:t>   “备注”填写在吸收有关人员入党，需要提高审批权限的情况下，县级以上党委的审批意见；填写取消预备党员资格和预备党员因故去世等情况。</a:t>
            </a:r>
            <a:endParaRPr lang="zh-CN" altLang="en-US" sz="2000">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7" name="图片 6" descr="新文档 2018-09-09 08.48.08_12"/>
          <p:cNvPicPr>
            <a:picLocks noChangeAspect="1"/>
          </p:cNvPicPr>
          <p:nvPr/>
        </p:nvPicPr>
        <p:blipFill>
          <a:blip r:embed="rId1"/>
          <a:stretch>
            <a:fillRect/>
          </a:stretch>
        </p:blipFill>
        <p:spPr>
          <a:xfrm>
            <a:off x="6805295" y="541020"/>
            <a:ext cx="4307205" cy="604774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2" name="文本框 1"/>
          <p:cNvSpPr txBox="1"/>
          <p:nvPr/>
        </p:nvSpPr>
        <p:spPr>
          <a:xfrm>
            <a:off x="2717165" y="2167255"/>
            <a:ext cx="5943600" cy="82994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4800" b="1">
                <a:solidFill>
                  <a:srgbClr val="FFFF00"/>
                </a:solidFill>
                <a:latin typeface="楷体" panose="02010609060101010101" charset="-122"/>
                <a:ea typeface="楷体" panose="02010609060101010101" charset="-122"/>
              </a:rPr>
              <a:t>仅供参考，谢谢大家！</a:t>
            </a:r>
            <a:endParaRPr lang="zh-CN" altLang="en-US" sz="4800" b="1">
              <a:solidFill>
                <a:srgbClr val="FFFF00"/>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pic>
        <p:nvPicPr>
          <p:cNvPr id="4" name="图片 3" descr="新文档 2018-09-09 08.48.08_1"/>
          <p:cNvPicPr>
            <a:picLocks noChangeAspect="1"/>
          </p:cNvPicPr>
          <p:nvPr/>
        </p:nvPicPr>
        <p:blipFill>
          <a:blip r:embed="rId1"/>
          <a:stretch>
            <a:fillRect/>
          </a:stretch>
        </p:blipFill>
        <p:spPr>
          <a:xfrm>
            <a:off x="6635115" y="738505"/>
            <a:ext cx="4040505" cy="5477510"/>
          </a:xfrm>
          <a:prstGeom prst="rect">
            <a:avLst/>
          </a:prstGeom>
        </p:spPr>
      </p:pic>
      <p:sp>
        <p:nvSpPr>
          <p:cNvPr id="5" name="文本框 4"/>
          <p:cNvSpPr txBox="1"/>
          <p:nvPr/>
        </p:nvSpPr>
        <p:spPr>
          <a:xfrm>
            <a:off x="1616710" y="1358900"/>
            <a:ext cx="4021455" cy="4451350"/>
          </a:xfrm>
          <a:prstGeom prst="rect">
            <a:avLst/>
          </a:prstGeom>
          <a:noFill/>
          <a:effectLst>
            <a:outerShdw blurRad="50800" dist="38100" dir="2700000" algn="tl" rotWithShape="0">
              <a:prstClr val="black">
                <a:alpha val="40000"/>
              </a:prstClr>
            </a:outerShdw>
          </a:effectLst>
        </p:spPr>
        <p:txBody>
          <a:bodyPr wrap="square" rtlCol="0">
            <a:spAutoFit/>
          </a:bodyPr>
          <a:p>
            <a:pPr fontAlgn="auto">
              <a:lnSpc>
                <a:spcPts val="3400"/>
              </a:lnSpc>
            </a:pPr>
            <a:r>
              <a:rPr lang="en-US" altLang="zh-CN" sz="2400">
                <a:solidFill>
                  <a:schemeClr val="accent4"/>
                </a:solidFill>
                <a:latin typeface="仿宋" panose="02010609060101010101" charset="-122"/>
                <a:ea typeface="仿宋" panose="02010609060101010101" charset="-122"/>
              </a:rPr>
              <a:t>  </a:t>
            </a:r>
            <a:r>
              <a:rPr lang="en-US" altLang="zh-CN" sz="2400" b="1">
                <a:solidFill>
                  <a:srgbClr val="FFFF00"/>
                </a:solidFill>
                <a:latin typeface="仿宋" panose="02010609060101010101" charset="-122"/>
                <a:ea typeface="仿宋" panose="02010609060101010101" charset="-122"/>
              </a:rPr>
              <a:t> </a:t>
            </a:r>
            <a:r>
              <a:rPr lang="zh-CN" altLang="en-US" sz="2400" b="1">
                <a:solidFill>
                  <a:srgbClr val="FFFF00"/>
                </a:solidFill>
                <a:uFillTx/>
                <a:latin typeface="仿宋" panose="02010609060101010101" charset="-122"/>
                <a:ea typeface="仿宋" panose="02010609060101010101" charset="-122"/>
              </a:rPr>
              <a:t>一、填写《中国共产党入党志愿书》前，党支部负责人和入党介绍人应对发展对象进行党的基本知识和对党忠诚的教育，对填写《中国共产党入党志愿书》的目的和意义、填写内容和要求作详细说明。发展对象填写《中国共产党入党志愿书》要严肃认真，忠诚老实。</a:t>
            </a:r>
            <a:endParaRPr lang="zh-CN" altLang="en-US" sz="2400" b="1">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注意事项：</a:t>
            </a:r>
            <a:endParaRPr lang="zh-CN" altLang="en-US" sz="3200" b="1">
              <a:solidFill>
                <a:srgbClr val="FFFF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pic>
        <p:nvPicPr>
          <p:cNvPr id="4" name="图片 3" descr="新文档 2018-09-09 08.48.08_1"/>
          <p:cNvPicPr>
            <a:picLocks noChangeAspect="1"/>
          </p:cNvPicPr>
          <p:nvPr/>
        </p:nvPicPr>
        <p:blipFill>
          <a:blip r:embed="rId1"/>
          <a:stretch>
            <a:fillRect/>
          </a:stretch>
        </p:blipFill>
        <p:spPr>
          <a:xfrm>
            <a:off x="6635115" y="738505"/>
            <a:ext cx="4040505" cy="5477510"/>
          </a:xfrm>
          <a:prstGeom prst="rect">
            <a:avLst/>
          </a:prstGeom>
        </p:spPr>
      </p:pic>
      <p:sp>
        <p:nvSpPr>
          <p:cNvPr id="5" name="文本框 4"/>
          <p:cNvSpPr txBox="1"/>
          <p:nvPr/>
        </p:nvSpPr>
        <p:spPr>
          <a:xfrm>
            <a:off x="1616710" y="1358900"/>
            <a:ext cx="4021455" cy="4015105"/>
          </a:xfrm>
          <a:prstGeom prst="rect">
            <a:avLst/>
          </a:prstGeom>
          <a:noFill/>
          <a:effectLst>
            <a:outerShdw blurRad="50800" dist="38100" dir="2700000" algn="tl" rotWithShape="0">
              <a:prstClr val="black">
                <a:alpha val="40000"/>
              </a:prstClr>
            </a:outerShdw>
          </a:effectLst>
        </p:spPr>
        <p:txBody>
          <a:bodyPr wrap="square" rtlCol="0">
            <a:spAutoFit/>
          </a:bodyPr>
          <a:p>
            <a:pPr fontAlgn="auto">
              <a:lnSpc>
                <a:spcPts val="3400"/>
              </a:lnSpc>
            </a:pPr>
            <a:r>
              <a:rPr lang="en-US" altLang="zh-CN" sz="2400">
                <a:solidFill>
                  <a:schemeClr val="accent4"/>
                </a:solidFill>
                <a:latin typeface="仿宋" panose="02010609060101010101" charset="-122"/>
                <a:ea typeface="仿宋" panose="02010609060101010101" charset="-122"/>
              </a:rPr>
              <a:t>  </a:t>
            </a:r>
            <a:r>
              <a:rPr lang="en-US" altLang="zh-CN" sz="2400" b="1">
                <a:solidFill>
                  <a:srgbClr val="FFFF00"/>
                </a:solidFill>
                <a:latin typeface="仿宋" panose="02010609060101010101" charset="-122"/>
                <a:ea typeface="仿宋" panose="02010609060101010101" charset="-122"/>
              </a:rPr>
              <a:t> </a:t>
            </a:r>
            <a:r>
              <a:rPr lang="zh-CN" altLang="en-US" sz="2400" b="1">
                <a:solidFill>
                  <a:srgbClr val="FFFF00"/>
                </a:solidFill>
                <a:uFillTx/>
                <a:latin typeface="仿宋" panose="02010609060101010101" charset="-122"/>
                <a:ea typeface="仿宋" panose="02010609060101010101" charset="-122"/>
              </a:rPr>
              <a:t>二、填写《入党志愿书》须使用钢笔、签字笔或毛笔，并使用黑色或蓝黑色墨水。字迹要清晰、工整。表内的年、月、日一律用公历和阿拉伯数字。表内栏目没有内容填写时，应注明“无”。个别栏目填写不下时，可加附页。</a:t>
            </a:r>
            <a:endParaRPr lang="zh-CN" altLang="en-US" sz="2400" b="1">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注意事项：</a:t>
            </a:r>
            <a:endParaRPr lang="zh-CN" altLang="en-US" sz="3200" b="1">
              <a:solidFill>
                <a:srgbClr val="FFFF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pic>
        <p:nvPicPr>
          <p:cNvPr id="4" name="图片 3" descr="新文档 2018-09-09 08.48.08_1"/>
          <p:cNvPicPr>
            <a:picLocks noChangeAspect="1"/>
          </p:cNvPicPr>
          <p:nvPr/>
        </p:nvPicPr>
        <p:blipFill>
          <a:blip r:embed="rId1"/>
          <a:stretch>
            <a:fillRect/>
          </a:stretch>
        </p:blipFill>
        <p:spPr>
          <a:xfrm>
            <a:off x="6635115" y="738505"/>
            <a:ext cx="4040505" cy="5477510"/>
          </a:xfrm>
          <a:prstGeom prst="rect">
            <a:avLst/>
          </a:prstGeom>
        </p:spPr>
      </p:pic>
      <p:sp>
        <p:nvSpPr>
          <p:cNvPr id="5" name="文本框 4"/>
          <p:cNvSpPr txBox="1"/>
          <p:nvPr/>
        </p:nvSpPr>
        <p:spPr>
          <a:xfrm>
            <a:off x="1732280" y="1871980"/>
            <a:ext cx="4021455" cy="2912745"/>
          </a:xfrm>
          <a:prstGeom prst="rect">
            <a:avLst/>
          </a:prstGeom>
          <a:noFill/>
          <a:effectLst>
            <a:outerShdw blurRad="50800" dist="38100" dir="2700000" algn="tl" rotWithShape="0">
              <a:prstClr val="black">
                <a:alpha val="40000"/>
              </a:prstClr>
            </a:outerShdw>
          </a:effectLst>
        </p:spPr>
        <p:txBody>
          <a:bodyPr wrap="square" rtlCol="0">
            <a:spAutoFit/>
          </a:bodyPr>
          <a:p>
            <a:pPr fontAlgn="auto">
              <a:lnSpc>
                <a:spcPts val="4400"/>
              </a:lnSpc>
            </a:pPr>
            <a:r>
              <a:rPr lang="en-US" altLang="zh-CN" sz="2400">
                <a:solidFill>
                  <a:schemeClr val="accent4"/>
                </a:solidFill>
                <a:latin typeface="仿宋" panose="02010609060101010101" charset="-122"/>
                <a:ea typeface="仿宋" panose="02010609060101010101" charset="-122"/>
              </a:rPr>
              <a:t>  </a:t>
            </a:r>
            <a:r>
              <a:rPr lang="en-US" altLang="zh-CN" sz="2400" b="1">
                <a:solidFill>
                  <a:srgbClr val="FFFF00"/>
                </a:solidFill>
                <a:latin typeface="仿宋" panose="02010609060101010101" charset="-122"/>
                <a:ea typeface="仿宋" panose="02010609060101010101" charset="-122"/>
              </a:rPr>
              <a:t> </a:t>
            </a:r>
            <a:r>
              <a:rPr lang="zh-CN" altLang="en-US" sz="2400" b="1">
                <a:solidFill>
                  <a:srgbClr val="FFFF00"/>
                </a:solidFill>
                <a:uFillTx/>
                <a:latin typeface="仿宋" panose="02010609060101010101" charset="-122"/>
                <a:ea typeface="仿宋" panose="02010609060101010101" charset="-122"/>
              </a:rPr>
              <a:t>三、《中国共产党入党志愿书》必须由发展对象自己填写有关栏目。如本人填写确有困难，可由党支部指定党员按照本人口述代笔填写。</a:t>
            </a:r>
            <a:endParaRPr lang="zh-CN" altLang="en-US" sz="2400" b="1">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注意事项：</a:t>
            </a:r>
            <a:endParaRPr lang="zh-CN" altLang="en-US" sz="3200" b="1">
              <a:solidFill>
                <a:srgbClr val="FFFF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3" name="图片 2" descr="新文档 2018-09-09 08.48.08_2"/>
          <p:cNvPicPr>
            <a:picLocks noChangeAspect="1"/>
          </p:cNvPicPr>
          <p:nvPr/>
        </p:nvPicPr>
        <p:blipFill>
          <a:blip r:embed="rId1"/>
          <a:stretch>
            <a:fillRect/>
          </a:stretch>
        </p:blipFill>
        <p:spPr>
          <a:xfrm>
            <a:off x="4991735" y="516255"/>
            <a:ext cx="4253230" cy="5825490"/>
          </a:xfrm>
          <a:prstGeom prst="rect">
            <a:avLst/>
          </a:prstGeom>
        </p:spPr>
      </p:pic>
      <p:sp>
        <p:nvSpPr>
          <p:cNvPr id="6" name="文本框 5"/>
          <p:cNvSpPr txBox="1"/>
          <p:nvPr/>
        </p:nvSpPr>
        <p:spPr>
          <a:xfrm>
            <a:off x="1256665" y="1124585"/>
            <a:ext cx="3378835" cy="5541645"/>
          </a:xfrm>
          <a:prstGeom prst="rect">
            <a:avLst/>
          </a:prstGeom>
          <a:noFill/>
        </p:spPr>
        <p:txBody>
          <a:bodyPr wrap="square" rtlCol="0">
            <a:spAutoFit/>
          </a:bodyPr>
          <a:p>
            <a:pPr fontAlgn="auto">
              <a:lnSpc>
                <a:spcPts val="2500"/>
              </a:lnSpc>
            </a:pPr>
            <a:r>
              <a:rPr lang="zh-CN" altLang="en-US" sz="2000" b="1" spc="60">
                <a:solidFill>
                  <a:srgbClr val="FFFF00"/>
                </a:solidFill>
                <a:uFillTx/>
              </a:rPr>
              <a:t>第1页</a:t>
            </a:r>
            <a:endParaRPr lang="zh-CN" altLang="en-US" spc="60">
              <a:solidFill>
                <a:srgbClr val="FFFF00"/>
              </a:solidFill>
              <a:uFillTx/>
            </a:endParaRPr>
          </a:p>
          <a:p>
            <a:pPr fontAlgn="auto">
              <a:lnSpc>
                <a:spcPts val="2500"/>
              </a:lnSpc>
            </a:pPr>
            <a:r>
              <a:rPr lang="zh-CN" altLang="en-US" spc="60">
                <a:solidFill>
                  <a:srgbClr val="FFFF00"/>
                </a:solidFill>
                <a:uFillTx/>
              </a:rPr>
              <a:t>（1）“姓名”应与居民身份证一致。</a:t>
            </a:r>
            <a:endParaRPr lang="zh-CN" altLang="en-US" spc="60">
              <a:solidFill>
                <a:srgbClr val="FFFF00"/>
              </a:solidFill>
              <a:uFillTx/>
            </a:endParaRPr>
          </a:p>
          <a:p>
            <a:pPr fontAlgn="auto">
              <a:lnSpc>
                <a:spcPts val="2500"/>
              </a:lnSpc>
            </a:pPr>
            <a:r>
              <a:rPr lang="zh-CN" altLang="en-US" spc="60">
                <a:solidFill>
                  <a:srgbClr val="FFFF00"/>
                </a:solidFill>
                <a:uFillTx/>
              </a:rPr>
              <a:t>（2）“民族”填写全称。</a:t>
            </a:r>
            <a:endParaRPr lang="zh-CN" altLang="en-US" spc="60">
              <a:solidFill>
                <a:srgbClr val="FFFF00"/>
              </a:solidFill>
              <a:uFillTx/>
            </a:endParaRPr>
          </a:p>
          <a:p>
            <a:pPr fontAlgn="auto">
              <a:lnSpc>
                <a:spcPts val="2500"/>
              </a:lnSpc>
            </a:pPr>
            <a:r>
              <a:rPr lang="zh-CN" altLang="en-US" spc="60">
                <a:solidFill>
                  <a:srgbClr val="FFFF00"/>
                </a:solidFill>
                <a:uFillTx/>
              </a:rPr>
              <a:t>（3）“籍贯”填写本人的祖居地(指祖父的长期居住地); “籍贯”和“出生地”按现行政区划填写到县(市、区)。</a:t>
            </a:r>
            <a:endParaRPr lang="zh-CN" altLang="en-US" spc="60">
              <a:solidFill>
                <a:srgbClr val="FFFF00"/>
              </a:solidFill>
              <a:uFillTx/>
            </a:endParaRPr>
          </a:p>
          <a:p>
            <a:pPr fontAlgn="auto">
              <a:lnSpc>
                <a:spcPts val="2500"/>
              </a:lnSpc>
            </a:pPr>
            <a:r>
              <a:rPr lang="zh-CN" altLang="en-US" spc="60">
                <a:solidFill>
                  <a:srgbClr val="FFFF00"/>
                </a:solidFill>
                <a:uFillTx/>
              </a:rPr>
              <a:t>（4）“学历”分毕业、结业、肆业三种，填写接受相应教育的最高学历。各类成人高等院校毕业生，应以国家教育行政部门或经其认可的部门、单位出具的学历证明为依据;接受党校教育的，以各级党校出具的学历证明为依据。不得填写“相当x x学历”</a:t>
            </a:r>
            <a:endParaRPr lang="zh-CN" altLang="en-US" spc="60">
              <a:solidFill>
                <a:srgbClr val="FFFF00"/>
              </a:solidFill>
              <a:uFillTx/>
            </a:endParaRPr>
          </a:p>
        </p:txBody>
      </p:sp>
      <p:sp>
        <p:nvSpPr>
          <p:cNvPr id="8" name="矩形标注 7"/>
          <p:cNvSpPr/>
          <p:nvPr/>
        </p:nvSpPr>
        <p:spPr>
          <a:xfrm>
            <a:off x="9469755" y="516255"/>
            <a:ext cx="2460625" cy="1209675"/>
          </a:xfrm>
          <a:prstGeom prst="wedgeRectCallout">
            <a:avLst>
              <a:gd name="adj1" fmla="val -176477"/>
              <a:gd name="adj2" fmla="val 17191"/>
            </a:avLst>
          </a:prstGeom>
        </p:spPr>
        <p:style>
          <a:lnRef idx="2">
            <a:schemeClr val="accent6"/>
          </a:lnRef>
          <a:fillRef idx="1">
            <a:schemeClr val="lt1"/>
          </a:fillRef>
          <a:effectRef idx="0">
            <a:schemeClr val="accent6"/>
          </a:effectRef>
          <a:fontRef idx="minor">
            <a:schemeClr val="dk1"/>
          </a:fontRef>
        </p:style>
        <p:txBody>
          <a:bodyPr rtlCol="0" anchor="ctr"/>
          <a:p>
            <a:pPr algn="l"/>
            <a:r>
              <a:rPr lang="zh-CN" altLang="en-US" sz="2400" spc="60">
                <a:solidFill>
                  <a:schemeClr val="tx1"/>
                </a:solidFill>
                <a:uFillTx/>
                <a:latin typeface="楷体" panose="02010609060101010101" charset="-122"/>
                <a:ea typeface="楷体" panose="02010609060101010101" charset="-122"/>
                <a:cs typeface="楷体" panose="02010609060101010101" charset="-122"/>
                <a:sym typeface="+mn-ea"/>
              </a:rPr>
              <a:t>“姓名”应与居民身份证一致。</a:t>
            </a:r>
            <a:endParaRPr lang="zh-CN" altLang="en-US" sz="2400" spc="60">
              <a:solidFill>
                <a:schemeClr val="tx1"/>
              </a:solidFill>
              <a:uFillTx/>
              <a:latin typeface="楷体" panose="02010609060101010101" charset="-122"/>
              <a:ea typeface="楷体" panose="02010609060101010101" charset="-122"/>
              <a:cs typeface="楷体" panose="02010609060101010101" charset="-122"/>
              <a:sym typeface="+mn-ea"/>
            </a:endParaRPr>
          </a:p>
        </p:txBody>
      </p:sp>
      <p:sp>
        <p:nvSpPr>
          <p:cNvPr id="9" name="矩形标注 8"/>
          <p:cNvSpPr/>
          <p:nvPr/>
        </p:nvSpPr>
        <p:spPr>
          <a:xfrm>
            <a:off x="9469755" y="1886585"/>
            <a:ext cx="2460625" cy="1209675"/>
          </a:xfrm>
          <a:prstGeom prst="wedgeRectCallout">
            <a:avLst>
              <a:gd name="adj1" fmla="val -176477"/>
              <a:gd name="adj2" fmla="val -73412"/>
            </a:avLst>
          </a:prstGeom>
        </p:spPr>
        <p:style>
          <a:lnRef idx="2">
            <a:schemeClr val="accent6"/>
          </a:lnRef>
          <a:fillRef idx="1">
            <a:schemeClr val="lt1"/>
          </a:fillRef>
          <a:effectRef idx="0">
            <a:schemeClr val="accent6"/>
          </a:effectRef>
          <a:fontRef idx="minor">
            <a:schemeClr val="dk1"/>
          </a:fontRef>
        </p:style>
        <p:txBody>
          <a:bodyPr rtlCol="0" anchor="ctr"/>
          <a:p>
            <a:pPr algn="l"/>
            <a:r>
              <a:rPr lang="zh-CN" altLang="en-US" sz="2400" spc="60">
                <a:solidFill>
                  <a:schemeClr val="tx1"/>
                </a:solidFill>
                <a:uFillTx/>
                <a:latin typeface="楷体" panose="02010609060101010101" charset="-122"/>
                <a:ea typeface="楷体" panose="02010609060101010101" charset="-122"/>
                <a:cs typeface="楷体" panose="02010609060101010101" charset="-122"/>
                <a:sym typeface="+mn-ea"/>
              </a:rPr>
              <a:t>“民族”填写全称。</a:t>
            </a:r>
            <a:endParaRPr lang="zh-CN" altLang="en-US" sz="2400" spc="60">
              <a:solidFill>
                <a:schemeClr val="tx1"/>
              </a:solidFill>
              <a:uFillTx/>
              <a:latin typeface="楷体" panose="02010609060101010101" charset="-122"/>
              <a:ea typeface="楷体" panose="02010609060101010101" charset="-122"/>
              <a:cs typeface="楷体" panose="02010609060101010101" charset="-122"/>
              <a:sym typeface="+mn-ea"/>
            </a:endParaRPr>
          </a:p>
        </p:txBody>
      </p:sp>
      <p:sp>
        <p:nvSpPr>
          <p:cNvPr id="10" name="矩形标注 9"/>
          <p:cNvSpPr/>
          <p:nvPr/>
        </p:nvSpPr>
        <p:spPr>
          <a:xfrm>
            <a:off x="9469755" y="3377565"/>
            <a:ext cx="2460625" cy="2719705"/>
          </a:xfrm>
          <a:prstGeom prst="wedgeRectCallout">
            <a:avLst>
              <a:gd name="adj1" fmla="val -174851"/>
              <a:gd name="adj2" fmla="val -104190"/>
            </a:avLst>
          </a:prstGeom>
        </p:spPr>
        <p:style>
          <a:lnRef idx="2">
            <a:schemeClr val="accent6"/>
          </a:lnRef>
          <a:fillRef idx="1">
            <a:schemeClr val="lt1"/>
          </a:fillRef>
          <a:effectRef idx="0">
            <a:schemeClr val="accent6"/>
          </a:effectRef>
          <a:fontRef idx="minor">
            <a:schemeClr val="dk1"/>
          </a:fontRef>
        </p:style>
        <p:txBody>
          <a:bodyPr rtlCol="0" anchor="ctr"/>
          <a:p>
            <a:pPr algn="l"/>
            <a:r>
              <a:rPr lang="zh-CN" altLang="en-US" sz="2400" spc="60">
                <a:solidFill>
                  <a:schemeClr val="tx1"/>
                </a:solidFill>
                <a:uFillTx/>
                <a:latin typeface="楷体" panose="02010609060101010101" charset="-122"/>
                <a:ea typeface="楷体" panose="02010609060101010101" charset="-122"/>
                <a:cs typeface="楷体" panose="02010609060101010101" charset="-122"/>
                <a:sym typeface="+mn-ea"/>
              </a:rPr>
              <a:t>“籍贯”填写本人的祖居地(指祖父的长期居住地); “籍贯”和“出生地”按现行政区划填写到县(市、区)。</a:t>
            </a:r>
            <a:endParaRPr lang="zh-CN" altLang="en-US" sz="2400" spc="60">
              <a:solidFill>
                <a:schemeClr val="tx1"/>
              </a:solidFill>
              <a:uFillTx/>
              <a:latin typeface="楷体" panose="02010609060101010101" charset="-122"/>
              <a:ea typeface="楷体" panose="02010609060101010101" charset="-122"/>
              <a:cs typeface="楷体" panose="02010609060101010101" charset="-122"/>
              <a:sym typeface="+mn-ea"/>
            </a:endParaRPr>
          </a:p>
        </p:txBody>
      </p:sp>
      <p:sp>
        <p:nvSpPr>
          <p:cNvPr id="11" name="矩形标注 10"/>
          <p:cNvSpPr/>
          <p:nvPr/>
        </p:nvSpPr>
        <p:spPr>
          <a:xfrm>
            <a:off x="9469755" y="1123950"/>
            <a:ext cx="2460625" cy="4842510"/>
          </a:xfrm>
          <a:prstGeom prst="wedgeRectCallout">
            <a:avLst>
              <a:gd name="adj1" fmla="val -172141"/>
              <a:gd name="adj2" fmla="val -29006"/>
            </a:avLst>
          </a:prstGeom>
        </p:spPr>
        <p:style>
          <a:lnRef idx="2">
            <a:schemeClr val="accent6"/>
          </a:lnRef>
          <a:fillRef idx="1">
            <a:schemeClr val="lt1"/>
          </a:fillRef>
          <a:effectRef idx="0">
            <a:schemeClr val="accent6"/>
          </a:effectRef>
          <a:fontRef idx="minor">
            <a:schemeClr val="dk1"/>
          </a:fontRef>
        </p:style>
        <p:txBody>
          <a:bodyPr rtlCol="0" anchor="ctr"/>
          <a:p>
            <a:pPr algn="l" fontAlgn="auto">
              <a:lnSpc>
                <a:spcPts val="2600"/>
              </a:lnSpc>
            </a:pPr>
            <a:r>
              <a:rPr lang="en-US" altLang="zh-CN" sz="2000" spc="100">
                <a:solidFill>
                  <a:schemeClr val="tx1"/>
                </a:solidFill>
                <a:uFillTx/>
                <a:latin typeface="楷体" panose="02010609060101010101" charset="-122"/>
                <a:ea typeface="楷体" panose="02010609060101010101" charset="-122"/>
                <a:cs typeface="楷体" panose="02010609060101010101" charset="-122"/>
                <a:sym typeface="+mn-ea"/>
              </a:rPr>
              <a:t>  </a:t>
            </a:r>
            <a:r>
              <a:rPr lang="zh-CN" altLang="en-US" sz="2000" spc="100">
                <a:solidFill>
                  <a:schemeClr val="tx1"/>
                </a:solidFill>
                <a:uFillTx/>
                <a:latin typeface="楷体" panose="02010609060101010101" charset="-122"/>
                <a:ea typeface="楷体" panose="02010609060101010101" charset="-122"/>
                <a:cs typeface="楷体" panose="02010609060101010101" charset="-122"/>
                <a:sym typeface="+mn-ea"/>
              </a:rPr>
              <a:t>“学历”分毕业、结业、肆业三种，填写接受相应教育的最高学历。各类成人高等院校毕业生，应以国家教育行政部门或经其认可的部门、单位出具的学历证明为依据;接受党校教育的，以各级党校出具的学历证明为依据。不得填写“相当x x学历”。</a:t>
            </a:r>
            <a:endParaRPr lang="zh-CN" altLang="en-US" sz="2000" spc="100">
              <a:solidFill>
                <a:schemeClr val="tx1"/>
              </a:solidFill>
              <a:uFillTx/>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childTnLst>
                                    <p:set>
                                      <p:cBhvr>
                                        <p:cTn id="6" dur="1000" fill="hold">
                                          <p:stCondLst>
                                            <p:cond delay="0"/>
                                          </p:stCondLst>
                                        </p:cTn>
                                        <p:tgtEl>
                                          <p:spTgt spid="8"/>
                                        </p:tgtEl>
                                        <p:attrNameLst>
                                          <p:attrName>style.visibility</p:attrName>
                                        </p:attrNameLst>
                                      </p:cBhvr>
                                      <p:to>
                                        <p:strVal val="visible"/>
                                      </p:to>
                                    </p:set>
                                    <p:animEffect transition="in" filter="blinds(horizontal)">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2" nodeType="clickEffect">
                                  <p:stCondLst>
                                    <p:cond delay="0"/>
                                  </p:stCondLst>
                                  <p:childTnLst>
                                    <p:animEffect transition="out" filter="wipe(down)">
                                      <p:cBhvr>
                                        <p:cTn id="11" dur="2000"/>
                                        <p:tgtEl>
                                          <p:spTgt spid="8"/>
                                        </p:tgtEl>
                                      </p:cBhvr>
                                    </p:animEffect>
                                    <p:set>
                                      <p:cBhvr>
                                        <p:cTn id="12" dur="1" fill="hold">
                                          <p:stCondLst>
                                            <p:cond delay="1996"/>
                                          </p:stCondLst>
                                        </p:cTn>
                                        <p:tgtEl>
                                          <p:spTgt spid="8"/>
                                        </p:tgtEl>
                                        <p:attrNameLst>
                                          <p:attrName>style.visibility</p:attrName>
                                        </p:attrNameLst>
                                      </p:cBhvr>
                                      <p:to>
                                        <p:strVal val="hidden"/>
                                      </p:to>
                                    </p:set>
                                  </p:childTnLst>
                                </p:cTn>
                              </p:par>
                              <p:par>
                                <p:cTn id="13" presetID="3" presetClass="entr" presetSubtype="10" fill="hold" grpId="1" nodeType="withEffect">
                                  <p:stCondLst>
                                    <p:cond delay="0"/>
                                  </p:stCondLst>
                                  <p:childTnLst>
                                    <p:set>
                                      <p:cBhvr>
                                        <p:cTn id="14" dur="1000" fill="hold">
                                          <p:stCondLst>
                                            <p:cond delay="0"/>
                                          </p:stCondLst>
                                        </p:cTn>
                                        <p:tgtEl>
                                          <p:spTgt spid="9"/>
                                        </p:tgtEl>
                                        <p:attrNameLst>
                                          <p:attrName>style.visibility</p:attrName>
                                        </p:attrNameLst>
                                      </p:cBhvr>
                                      <p:to>
                                        <p:strVal val="visible"/>
                                      </p:to>
                                    </p:set>
                                    <p:animEffect transition="in" filter="blinds(horizontal)">
                                      <p:cBhvr>
                                        <p:cTn id="15" dur="1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xit" presetSubtype="4" fill="hold" grpId="2" nodeType="clickEffect">
                                  <p:stCondLst>
                                    <p:cond delay="0"/>
                                  </p:stCondLst>
                                  <p:childTnLst>
                                    <p:animEffect transition="out" filter="wipe(down)">
                                      <p:cBhvr>
                                        <p:cTn id="19" dur="2000"/>
                                        <p:tgtEl>
                                          <p:spTgt spid="9"/>
                                        </p:tgtEl>
                                      </p:cBhvr>
                                    </p:animEffect>
                                    <p:set>
                                      <p:cBhvr>
                                        <p:cTn id="20" dur="1" fill="hold">
                                          <p:stCondLst>
                                            <p:cond delay="1996"/>
                                          </p:stCondLst>
                                        </p:cTn>
                                        <p:tgtEl>
                                          <p:spTgt spid="9"/>
                                        </p:tgtEl>
                                        <p:attrNameLst>
                                          <p:attrName>style.visibility</p:attrName>
                                        </p:attrNameLst>
                                      </p:cBhvr>
                                      <p:to>
                                        <p:strVal val="hidden"/>
                                      </p:to>
                                    </p:set>
                                  </p:childTnLst>
                                </p:cTn>
                              </p:par>
                              <p:par>
                                <p:cTn id="21" presetID="3" presetClass="entr" presetSubtype="10" fill="hold" grpId="1" nodeType="withEffect">
                                  <p:stCondLst>
                                    <p:cond delay="0"/>
                                  </p:stCondLst>
                                  <p:childTnLst>
                                    <p:set>
                                      <p:cBhvr>
                                        <p:cTn id="22" dur="1000" fill="hold">
                                          <p:stCondLst>
                                            <p:cond delay="0"/>
                                          </p:stCondLst>
                                        </p:cTn>
                                        <p:tgtEl>
                                          <p:spTgt spid="10"/>
                                        </p:tgtEl>
                                        <p:attrNameLst>
                                          <p:attrName>style.visibility</p:attrName>
                                        </p:attrNameLst>
                                      </p:cBhvr>
                                      <p:to>
                                        <p:strVal val="visible"/>
                                      </p:to>
                                    </p:set>
                                    <p:animEffect transition="in" filter="blinds(horizontal)">
                                      <p:cBhvr>
                                        <p:cTn id="23" dur="10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xit" presetSubtype="4" fill="hold" grpId="2" nodeType="clickEffect">
                                  <p:stCondLst>
                                    <p:cond delay="0"/>
                                  </p:stCondLst>
                                  <p:childTnLst>
                                    <p:animEffect transition="out" filter="wipe(down)">
                                      <p:cBhvr>
                                        <p:cTn id="27" dur="2000"/>
                                        <p:tgtEl>
                                          <p:spTgt spid="10"/>
                                        </p:tgtEl>
                                      </p:cBhvr>
                                    </p:animEffect>
                                    <p:set>
                                      <p:cBhvr>
                                        <p:cTn id="28" dur="1" fill="hold">
                                          <p:stCondLst>
                                            <p:cond delay="1996"/>
                                          </p:stCondLst>
                                        </p:cTn>
                                        <p:tgtEl>
                                          <p:spTgt spid="10"/>
                                        </p:tgtEl>
                                        <p:attrNameLst>
                                          <p:attrName>style.visibility</p:attrName>
                                        </p:attrNameLst>
                                      </p:cBhvr>
                                      <p:to>
                                        <p:strVal val="hidden"/>
                                      </p:to>
                                    </p:set>
                                  </p:childTnLst>
                                </p:cTn>
                              </p:par>
                              <p:par>
                                <p:cTn id="29" presetID="3" presetClass="entr" presetSubtype="10" fill="hold" grpId="2" nodeType="withEffect">
                                  <p:stCondLst>
                                    <p:cond delay="0"/>
                                  </p:stCondLst>
                                  <p:childTnLst>
                                    <p:set>
                                      <p:cBhvr>
                                        <p:cTn id="30" dur="2000" fill="hold">
                                          <p:stCondLst>
                                            <p:cond delay="0"/>
                                          </p:stCondLst>
                                        </p:cTn>
                                        <p:tgtEl>
                                          <p:spTgt spid="11"/>
                                        </p:tgtEl>
                                        <p:attrNameLst>
                                          <p:attrName>style.visibility</p:attrName>
                                        </p:attrNameLst>
                                      </p:cBhvr>
                                      <p:to>
                                        <p:strVal val="visible"/>
                                      </p:to>
                                    </p:set>
                                    <p:animEffect transition="in" filter="blinds(horizontal)">
                                      <p:cBhvr>
                                        <p:cTn id="3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1" bldLvl="0" animBg="1"/>
      <p:bldP spid="9" grpId="1" bldLvl="0" animBg="1"/>
      <p:bldP spid="10" grpId="1" bldLvl="0" animBg="1"/>
      <p:bldP spid="8" grpId="2" animBg="1"/>
      <p:bldP spid="9" grpId="2" animBg="1"/>
      <p:bldP spid="10" grpId="2" animBg="1"/>
      <p:bldP spid="11" grpId="2"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alpha val="100000"/>
              </a:srgbClr>
            </a:gs>
            <a:gs pos="100000">
              <a:srgbClr val="760303"/>
            </a:gs>
          </a:gsLst>
          <a:lin ang="13200000" scaled="0"/>
        </a:gradFill>
        <a:effectLst/>
      </p:bgPr>
    </p:bg>
    <p:spTree>
      <p:nvGrpSpPr>
        <p:cNvPr id="1" name=""/>
        <p:cNvGrpSpPr/>
        <p:nvPr/>
      </p:nvGrpSpPr>
      <p:grpSpPr/>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3" name="图片 2" descr="新文档 2018-09-09 08.48.08_2"/>
          <p:cNvPicPr>
            <a:picLocks noChangeAspect="1"/>
          </p:cNvPicPr>
          <p:nvPr/>
        </p:nvPicPr>
        <p:blipFill>
          <a:blip r:embed="rId1"/>
          <a:stretch>
            <a:fillRect/>
          </a:stretch>
        </p:blipFill>
        <p:spPr>
          <a:xfrm>
            <a:off x="4991735" y="516255"/>
            <a:ext cx="4253230" cy="5825490"/>
          </a:xfrm>
          <a:prstGeom prst="rect">
            <a:avLst/>
          </a:prstGeom>
        </p:spPr>
      </p:pic>
      <p:sp>
        <p:nvSpPr>
          <p:cNvPr id="6" name="文本框 5"/>
          <p:cNvSpPr txBox="1"/>
          <p:nvPr/>
        </p:nvSpPr>
        <p:spPr>
          <a:xfrm>
            <a:off x="1256665" y="1124585"/>
            <a:ext cx="3378835" cy="4105275"/>
          </a:xfrm>
          <a:prstGeom prst="rect">
            <a:avLst/>
          </a:prstGeom>
          <a:noFill/>
        </p:spPr>
        <p:txBody>
          <a:bodyPr wrap="square" rtlCol="0">
            <a:spAutoFit/>
          </a:bodyPr>
          <a:p>
            <a:pPr fontAlgn="auto">
              <a:lnSpc>
                <a:spcPts val="2500"/>
              </a:lnSpc>
            </a:pPr>
            <a:r>
              <a:rPr lang="zh-CN" altLang="en-US" sz="2000" b="1" spc="60">
                <a:solidFill>
                  <a:srgbClr val="FFFF00"/>
                </a:solidFill>
                <a:uFillTx/>
              </a:rPr>
              <a:t>第1页</a:t>
            </a:r>
            <a:endParaRPr lang="zh-CN" altLang="en-US" sz="2000" b="1" spc="60">
              <a:solidFill>
                <a:srgbClr val="FFFF00"/>
              </a:solidFill>
              <a:uFillTx/>
            </a:endParaRPr>
          </a:p>
          <a:p>
            <a:pPr fontAlgn="auto">
              <a:lnSpc>
                <a:spcPts val="3200"/>
              </a:lnSpc>
            </a:pPr>
            <a:r>
              <a:rPr lang="zh-CN" altLang="en-US" spc="60">
                <a:solidFill>
                  <a:srgbClr val="FFFF00"/>
                </a:solidFill>
                <a:uFillTx/>
              </a:rPr>
              <a:t>（5）“单位、职务或职业”，无单位、职务的，填写职业。</a:t>
            </a:r>
            <a:endParaRPr lang="zh-CN" altLang="en-US" spc="60">
              <a:solidFill>
                <a:srgbClr val="FFFF00"/>
              </a:solidFill>
              <a:uFillTx/>
            </a:endParaRPr>
          </a:p>
          <a:p>
            <a:pPr fontAlgn="auto">
              <a:lnSpc>
                <a:spcPts val="3200"/>
              </a:lnSpc>
            </a:pPr>
            <a:r>
              <a:rPr lang="zh-CN" altLang="en-US" spc="60">
                <a:solidFill>
                  <a:srgbClr val="FFFF00"/>
                </a:solidFill>
                <a:uFillTx/>
              </a:rPr>
              <a:t>（6）“现居住地”填写现固定居住的详细地点。现役军人中的入党申请人不填写。</a:t>
            </a:r>
            <a:endParaRPr lang="zh-CN" altLang="en-US" spc="60">
              <a:solidFill>
                <a:srgbClr val="FFFF00"/>
              </a:solidFill>
              <a:uFillTx/>
            </a:endParaRPr>
          </a:p>
          <a:p>
            <a:pPr fontAlgn="auto">
              <a:lnSpc>
                <a:spcPts val="3200"/>
              </a:lnSpc>
            </a:pPr>
            <a:r>
              <a:rPr lang="zh-CN" altLang="en-US" spc="60">
                <a:solidFill>
                  <a:srgbClr val="FFFF00"/>
                </a:solidFill>
                <a:uFillTx/>
              </a:rPr>
              <a:t>（7）“入党志愿”着重填写本人对党的认识、思想发展过程和对入党问题的态度。</a:t>
            </a:r>
            <a:endParaRPr lang="zh-CN" altLang="en-US" spc="60">
              <a:solidFill>
                <a:srgbClr val="FFFF00"/>
              </a:solidFill>
              <a:uFillTx/>
            </a:endParaRPr>
          </a:p>
          <a:p>
            <a:pPr fontAlgn="auto">
              <a:lnSpc>
                <a:spcPts val="3200"/>
              </a:lnSpc>
            </a:pPr>
            <a:endParaRPr lang="zh-CN" altLang="en-US" spc="60">
              <a:solidFill>
                <a:srgbClr val="FFFF00"/>
              </a:solidFill>
              <a:uFillTx/>
            </a:endParaRPr>
          </a:p>
        </p:txBody>
      </p:sp>
      <p:sp>
        <p:nvSpPr>
          <p:cNvPr id="8" name="矩形标注 7"/>
          <p:cNvSpPr/>
          <p:nvPr/>
        </p:nvSpPr>
        <p:spPr>
          <a:xfrm>
            <a:off x="9469755" y="756920"/>
            <a:ext cx="2460625" cy="1597660"/>
          </a:xfrm>
          <a:prstGeom prst="wedgeRectCallout">
            <a:avLst>
              <a:gd name="adj1" fmla="val -93380"/>
              <a:gd name="adj2" fmla="val 54809"/>
            </a:avLst>
          </a:prstGeom>
        </p:spPr>
        <p:style>
          <a:lnRef idx="2">
            <a:schemeClr val="accent6"/>
          </a:lnRef>
          <a:fillRef idx="1">
            <a:schemeClr val="lt1"/>
          </a:fillRef>
          <a:effectRef idx="0">
            <a:schemeClr val="accent6"/>
          </a:effectRef>
          <a:fontRef idx="minor">
            <a:schemeClr val="dk1"/>
          </a:fontRef>
        </p:style>
        <p:txBody>
          <a:bodyPr rtlCol="0" anchor="ctr"/>
          <a:p>
            <a:pPr algn="l"/>
            <a:r>
              <a:rPr lang="zh-CN" altLang="en-US" sz="2400" spc="60">
                <a:solidFill>
                  <a:schemeClr val="tx1"/>
                </a:solidFill>
                <a:uFillTx/>
                <a:latin typeface="楷体" panose="02010609060101010101" charset="-122"/>
                <a:ea typeface="楷体" panose="02010609060101010101" charset="-122"/>
                <a:cs typeface="楷体" panose="02010609060101010101" charset="-122"/>
                <a:sym typeface="+mn-ea"/>
              </a:rPr>
              <a:t>“单位、职务或职业”，无单位、职务的，填写职业。</a:t>
            </a:r>
            <a:endParaRPr lang="zh-CN" altLang="en-US" sz="2400" spc="60">
              <a:solidFill>
                <a:schemeClr val="tx1"/>
              </a:solidFill>
              <a:uFillTx/>
              <a:latin typeface="楷体" panose="02010609060101010101" charset="-122"/>
              <a:ea typeface="楷体" panose="02010609060101010101" charset="-122"/>
              <a:cs typeface="楷体" panose="02010609060101010101" charset="-122"/>
              <a:sym typeface="+mn-ea"/>
            </a:endParaRPr>
          </a:p>
        </p:txBody>
      </p:sp>
      <p:sp>
        <p:nvSpPr>
          <p:cNvPr id="9" name="矩形标注 8"/>
          <p:cNvSpPr/>
          <p:nvPr/>
        </p:nvSpPr>
        <p:spPr>
          <a:xfrm>
            <a:off x="9469755" y="3009900"/>
            <a:ext cx="2460625" cy="2129155"/>
          </a:xfrm>
          <a:prstGeom prst="wedgeRectCallout">
            <a:avLst>
              <a:gd name="adj1" fmla="val -92270"/>
              <a:gd name="adj2" fmla="val -61482"/>
            </a:avLst>
          </a:prstGeom>
        </p:spPr>
        <p:style>
          <a:lnRef idx="2">
            <a:schemeClr val="accent6"/>
          </a:lnRef>
          <a:fillRef idx="1">
            <a:schemeClr val="lt1"/>
          </a:fillRef>
          <a:effectRef idx="0">
            <a:schemeClr val="accent6"/>
          </a:effectRef>
          <a:fontRef idx="minor">
            <a:schemeClr val="dk1"/>
          </a:fontRef>
        </p:style>
        <p:txBody>
          <a:bodyPr rtlCol="0" anchor="ctr"/>
          <a:p>
            <a:pPr algn="l"/>
            <a:r>
              <a:rPr lang="zh-CN" altLang="en-US" sz="2400" spc="60">
                <a:solidFill>
                  <a:schemeClr val="tx1"/>
                </a:solidFill>
                <a:uFillTx/>
                <a:latin typeface="楷体" panose="02010609060101010101" charset="-122"/>
                <a:ea typeface="楷体" panose="02010609060101010101" charset="-122"/>
                <a:cs typeface="楷体" panose="02010609060101010101" charset="-122"/>
                <a:sym typeface="+mn-ea"/>
              </a:rPr>
              <a:t>“现居住地”填写现固定居住的详细地点。现役军人中的入党申请人不填写。</a:t>
            </a:r>
            <a:endParaRPr lang="zh-CN" altLang="en-US" sz="2400" spc="60">
              <a:solidFill>
                <a:schemeClr val="tx1"/>
              </a:solidFill>
              <a:uFillTx/>
              <a:latin typeface="楷体" panose="02010609060101010101" charset="-122"/>
              <a:ea typeface="楷体" panose="02010609060101010101" charset="-122"/>
              <a:cs typeface="楷体" panose="02010609060101010101" charset="-122"/>
              <a:sym typeface="+mn-ea"/>
            </a:endParaRPr>
          </a:p>
        </p:txBody>
      </p:sp>
      <p:sp>
        <p:nvSpPr>
          <p:cNvPr id="7" name="矩形 6"/>
          <p:cNvSpPr/>
          <p:nvPr/>
        </p:nvSpPr>
        <p:spPr>
          <a:xfrm>
            <a:off x="5391150" y="3498215"/>
            <a:ext cx="3479165" cy="28435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fontAlgn="auto">
              <a:lnSpc>
                <a:spcPts val="2300"/>
              </a:lnSpc>
            </a:pPr>
            <a:r>
              <a:rPr lang="zh-CN" altLang="en-US" sz="1600">
                <a:solidFill>
                  <a:schemeClr val="tx1"/>
                </a:solidFill>
                <a:latin typeface="楷体" panose="02010609060101010101" charset="-122"/>
                <a:ea typeface="楷体" panose="02010609060101010101" charset="-122"/>
                <a:cs typeface="楷体" panose="02010609060101010101" charset="-122"/>
              </a:rPr>
              <a:t>“入党志愿”栏填写说明：</a:t>
            </a:r>
            <a:endParaRPr lang="zh-CN" altLang="en-US" sz="1600">
              <a:solidFill>
                <a:schemeClr val="tx1"/>
              </a:solidFill>
              <a:latin typeface="楷体" panose="02010609060101010101" charset="-122"/>
              <a:ea typeface="楷体" panose="02010609060101010101" charset="-122"/>
              <a:cs typeface="楷体" panose="02010609060101010101" charset="-122"/>
            </a:endParaRPr>
          </a:p>
          <a:p>
            <a:pPr algn="l" fontAlgn="auto">
              <a:lnSpc>
                <a:spcPts val="2300"/>
              </a:lnSpc>
            </a:pPr>
            <a:r>
              <a:rPr lang="zh-CN" altLang="en-US" sz="1600">
                <a:solidFill>
                  <a:schemeClr val="tx1"/>
                </a:solidFill>
                <a:latin typeface="楷体" panose="02010609060101010101" charset="-122"/>
                <a:ea typeface="楷体" panose="02010609060101010101" charset="-122"/>
                <a:cs typeface="楷体" panose="02010609060101010101" charset="-122"/>
              </a:rPr>
              <a:t>  1、对党的认识；</a:t>
            </a:r>
            <a:endParaRPr lang="zh-CN" altLang="en-US" sz="1600">
              <a:solidFill>
                <a:schemeClr val="tx1"/>
              </a:solidFill>
              <a:latin typeface="楷体" panose="02010609060101010101" charset="-122"/>
              <a:ea typeface="楷体" panose="02010609060101010101" charset="-122"/>
              <a:cs typeface="楷体" panose="02010609060101010101" charset="-122"/>
            </a:endParaRPr>
          </a:p>
          <a:p>
            <a:pPr algn="l" fontAlgn="auto">
              <a:lnSpc>
                <a:spcPts val="2300"/>
              </a:lnSpc>
            </a:pPr>
            <a:r>
              <a:rPr lang="zh-CN" altLang="en-US" sz="1600">
                <a:solidFill>
                  <a:schemeClr val="tx1"/>
                </a:solidFill>
                <a:latin typeface="楷体" panose="02010609060101010101" charset="-122"/>
                <a:ea typeface="楷体" panose="02010609060101010101" charset="-122"/>
                <a:cs typeface="楷体" panose="02010609060101010101" charset="-122"/>
              </a:rPr>
              <a:t>  2、政治信念、入党动机和心愿；</a:t>
            </a:r>
            <a:endParaRPr lang="zh-CN" altLang="en-US" sz="1600">
              <a:solidFill>
                <a:schemeClr val="tx1"/>
              </a:solidFill>
              <a:latin typeface="楷体" panose="02010609060101010101" charset="-122"/>
              <a:ea typeface="楷体" panose="02010609060101010101" charset="-122"/>
              <a:cs typeface="楷体" panose="02010609060101010101" charset="-122"/>
            </a:endParaRPr>
          </a:p>
          <a:p>
            <a:pPr algn="l" fontAlgn="auto">
              <a:lnSpc>
                <a:spcPts val="2300"/>
              </a:lnSpc>
            </a:pPr>
            <a:r>
              <a:rPr lang="zh-CN" altLang="en-US" sz="1600">
                <a:solidFill>
                  <a:schemeClr val="tx1"/>
                </a:solidFill>
                <a:latin typeface="楷体" panose="02010609060101010101" charset="-122"/>
                <a:ea typeface="楷体" panose="02010609060101010101" charset="-122"/>
                <a:cs typeface="楷体" panose="02010609060101010101" charset="-122"/>
              </a:rPr>
              <a:t>  3、对待入党的态度和决心。</a:t>
            </a:r>
            <a:endParaRPr lang="zh-CN" altLang="en-US" sz="1600">
              <a:solidFill>
                <a:schemeClr val="tx1"/>
              </a:solidFill>
              <a:latin typeface="楷体" panose="02010609060101010101" charset="-122"/>
              <a:ea typeface="楷体" panose="02010609060101010101" charset="-122"/>
              <a:cs typeface="楷体" panose="02010609060101010101" charset="-122"/>
            </a:endParaRPr>
          </a:p>
          <a:p>
            <a:pPr algn="l" fontAlgn="auto">
              <a:lnSpc>
                <a:spcPts val="2300"/>
              </a:lnSpc>
            </a:pPr>
            <a:r>
              <a:rPr lang="zh-CN" altLang="en-US" sz="1600">
                <a:solidFill>
                  <a:schemeClr val="tx1"/>
                </a:solidFill>
                <a:latin typeface="楷体" panose="02010609060101010101" charset="-122"/>
                <a:ea typeface="楷体" panose="02010609060101010101" charset="-122"/>
                <a:cs typeface="楷体" panose="02010609060101010101" charset="-122"/>
              </a:rPr>
              <a:t>填写时要紧密联系自己的思想实际，实事求是地写出自己思想认识的发展、变化过程和真实的思想感情，不要照抄有关资料，也不能简单地照抄入党申请书。</a:t>
            </a:r>
            <a:endParaRPr lang="zh-CN" altLang="en-US" sz="1600">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childTnLst>
                                    <p:set>
                                      <p:cBhvr>
                                        <p:cTn id="6" dur="1000" fill="hold">
                                          <p:stCondLst>
                                            <p:cond delay="0"/>
                                          </p:stCondLst>
                                        </p:cTn>
                                        <p:tgtEl>
                                          <p:spTgt spid="8"/>
                                        </p:tgtEl>
                                        <p:attrNameLst>
                                          <p:attrName>style.visibility</p:attrName>
                                        </p:attrNameLst>
                                      </p:cBhvr>
                                      <p:to>
                                        <p:strVal val="visible"/>
                                      </p:to>
                                    </p:set>
                                    <p:animEffect transition="in" filter="blinds(horizontal)">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2" nodeType="clickEffect">
                                  <p:stCondLst>
                                    <p:cond delay="0"/>
                                  </p:stCondLst>
                                  <p:childTnLst>
                                    <p:animEffect transition="out" filter="wipe(down)">
                                      <p:cBhvr>
                                        <p:cTn id="11" dur="2000"/>
                                        <p:tgtEl>
                                          <p:spTgt spid="8"/>
                                        </p:tgtEl>
                                      </p:cBhvr>
                                    </p:animEffect>
                                    <p:set>
                                      <p:cBhvr>
                                        <p:cTn id="12" dur="1" fill="hold">
                                          <p:stCondLst>
                                            <p:cond delay="1996"/>
                                          </p:stCondLst>
                                        </p:cTn>
                                        <p:tgtEl>
                                          <p:spTgt spid="8"/>
                                        </p:tgtEl>
                                        <p:attrNameLst>
                                          <p:attrName>style.visibility</p:attrName>
                                        </p:attrNameLst>
                                      </p:cBhvr>
                                      <p:to>
                                        <p:strVal val="hidden"/>
                                      </p:to>
                                    </p:set>
                                  </p:childTnLst>
                                </p:cTn>
                              </p:par>
                              <p:par>
                                <p:cTn id="13" presetID="3" presetClass="entr" presetSubtype="10" fill="hold" grpId="1" nodeType="withEffect">
                                  <p:stCondLst>
                                    <p:cond delay="0"/>
                                  </p:stCondLst>
                                  <p:childTnLst>
                                    <p:set>
                                      <p:cBhvr>
                                        <p:cTn id="14" dur="1000" fill="hold">
                                          <p:stCondLst>
                                            <p:cond delay="0"/>
                                          </p:stCondLst>
                                        </p:cTn>
                                        <p:tgtEl>
                                          <p:spTgt spid="9"/>
                                        </p:tgtEl>
                                        <p:attrNameLst>
                                          <p:attrName>style.visibility</p:attrName>
                                        </p:attrNameLst>
                                      </p:cBhvr>
                                      <p:to>
                                        <p:strVal val="visible"/>
                                      </p:to>
                                    </p:set>
                                    <p:animEffect transition="in" filter="blinds(horizontal)">
                                      <p:cBhvr>
                                        <p:cTn id="15" dur="1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xit" presetSubtype="4" fill="hold" grpId="2" nodeType="clickEffect">
                                  <p:stCondLst>
                                    <p:cond delay="0"/>
                                  </p:stCondLst>
                                  <p:childTnLst>
                                    <p:animEffect transition="out" filter="wipe(down)">
                                      <p:cBhvr>
                                        <p:cTn id="19" dur="2000"/>
                                        <p:tgtEl>
                                          <p:spTgt spid="9"/>
                                        </p:tgtEl>
                                      </p:cBhvr>
                                    </p:animEffect>
                                    <p:set>
                                      <p:cBhvr>
                                        <p:cTn id="20" dur="1" fill="hold">
                                          <p:stCondLst>
                                            <p:cond delay="1996"/>
                                          </p:stCondLst>
                                        </p:cTn>
                                        <p:tgtEl>
                                          <p:spTgt spid="9"/>
                                        </p:tgtEl>
                                        <p:attrNameLst>
                                          <p:attrName>style.visibility</p:attrName>
                                        </p:attrNameLst>
                                      </p:cBhvr>
                                      <p:to>
                                        <p:strVal val="hidden"/>
                                      </p:to>
                                    </p:set>
                                  </p:childTnLst>
                                </p:cTn>
                              </p:par>
                              <p:par>
                                <p:cTn id="21" presetID="3" presetClass="entr" presetSubtype="10" fill="hold" grpId="0" nodeType="withEffect">
                                  <p:stCondLst>
                                    <p:cond delay="0"/>
                                  </p:stCondLst>
                                  <p:childTnLst>
                                    <p:set>
                                      <p:cBhvr>
                                        <p:cTn id="22" dur="2000" fill="hold">
                                          <p:stCondLst>
                                            <p:cond delay="0"/>
                                          </p:stCondLst>
                                        </p:cTn>
                                        <p:tgtEl>
                                          <p:spTgt spid="7"/>
                                        </p:tgtEl>
                                        <p:attrNameLst>
                                          <p:attrName>style.visibility</p:attrName>
                                        </p:attrNameLst>
                                      </p:cBhvr>
                                      <p:to>
                                        <p:strVal val="visible"/>
                                      </p:to>
                                    </p:set>
                                    <p:animEffect transition="in" filter="blinds(horizontal)">
                                      <p:cBhvr>
                                        <p:cTn id="2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1" bldLvl="0" animBg="1"/>
      <p:bldP spid="9" grpId="1" bldLvl="0" animBg="1"/>
      <p:bldP spid="8" grpId="2" bldLvl="0" animBg="1"/>
      <p:bldP spid="9" grpId="2" bldLvl="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alpha val="100000"/>
              </a:srgbClr>
            </a:gs>
            <a:gs pos="100000">
              <a:srgbClr val="760303"/>
            </a:gs>
          </a:gsLst>
          <a:lin ang="13200000" scaled="0"/>
        </a:gradFill>
        <a:effectLst/>
      </p:bgPr>
    </p:bg>
    <p:spTree>
      <p:nvGrpSpPr>
        <p:cNvPr id="1" name=""/>
        <p:cNvGrpSpPr/>
        <p:nvPr/>
      </p:nvGrpSpPr>
      <p:grpSpPr/>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sp>
        <p:nvSpPr>
          <p:cNvPr id="6" name="文本框 5"/>
          <p:cNvSpPr txBox="1"/>
          <p:nvPr/>
        </p:nvSpPr>
        <p:spPr>
          <a:xfrm>
            <a:off x="1256665" y="1251585"/>
            <a:ext cx="8890000" cy="4387215"/>
          </a:xfrm>
          <a:prstGeom prst="rect">
            <a:avLst/>
          </a:prstGeom>
          <a:noFill/>
        </p:spPr>
        <p:txBody>
          <a:bodyPr wrap="square" rtlCol="0">
            <a:spAutoFit/>
          </a:bodyPr>
          <a:p>
            <a:pPr fontAlgn="auto">
              <a:lnSpc>
                <a:spcPts val="2500"/>
              </a:lnSpc>
            </a:pPr>
            <a:r>
              <a:rPr lang="zh-CN" altLang="en-US" sz="2000" b="1" spc="60">
                <a:solidFill>
                  <a:srgbClr val="FFFF00"/>
                </a:solidFill>
                <a:uFillTx/>
              </a:rPr>
              <a:t>第</a:t>
            </a:r>
            <a:r>
              <a:rPr lang="en-US" altLang="zh-CN" sz="2000" b="1" spc="60">
                <a:solidFill>
                  <a:srgbClr val="FFFF00"/>
                </a:solidFill>
                <a:uFillTx/>
              </a:rPr>
              <a:t>2</a:t>
            </a:r>
            <a:r>
              <a:rPr lang="zh-CN" altLang="en-US" sz="2000" b="1" spc="60">
                <a:solidFill>
                  <a:srgbClr val="FFFF00"/>
                </a:solidFill>
                <a:uFillTx/>
              </a:rPr>
              <a:t>页、</a:t>
            </a:r>
            <a:r>
              <a:rPr lang="zh-CN" altLang="en-US" sz="2000" b="1" spc="60">
                <a:solidFill>
                  <a:srgbClr val="FFFF00"/>
                </a:solidFill>
                <a:uFillTx/>
                <a:sym typeface="+mn-ea"/>
              </a:rPr>
              <a:t>第</a:t>
            </a:r>
            <a:r>
              <a:rPr lang="en-US" altLang="zh-CN" sz="2000" b="1" spc="60">
                <a:solidFill>
                  <a:srgbClr val="FFFF00"/>
                </a:solidFill>
                <a:uFillTx/>
                <a:sym typeface="+mn-ea"/>
              </a:rPr>
              <a:t>3</a:t>
            </a:r>
            <a:r>
              <a:rPr lang="zh-CN" altLang="en-US" sz="2000" b="1" spc="60">
                <a:solidFill>
                  <a:srgbClr val="FFFF00"/>
                </a:solidFill>
                <a:uFillTx/>
                <a:sym typeface="+mn-ea"/>
              </a:rPr>
              <a:t>页</a:t>
            </a:r>
            <a:endParaRPr lang="zh-CN" altLang="en-US" sz="2000" b="1" spc="60">
              <a:solidFill>
                <a:srgbClr val="FFFF00"/>
              </a:solidFill>
              <a:uFillTx/>
              <a:sym typeface="+mn-ea"/>
            </a:endParaRPr>
          </a:p>
          <a:p>
            <a:pPr fontAlgn="auto">
              <a:lnSpc>
                <a:spcPts val="2500"/>
              </a:lnSpc>
            </a:pPr>
            <a:r>
              <a:rPr lang="zh-CN" altLang="en-US" sz="2000" spc="60">
                <a:solidFill>
                  <a:srgbClr val="FFFF00"/>
                </a:solidFill>
                <a:uFillTx/>
                <a:sym typeface="+mn-ea"/>
              </a:rPr>
              <a:t>        控制好书写字体大小，第</a:t>
            </a:r>
            <a:r>
              <a:rPr lang="en-US" altLang="zh-CN" sz="2000" spc="60">
                <a:solidFill>
                  <a:srgbClr val="FFFF00"/>
                </a:solidFill>
                <a:uFillTx/>
                <a:sym typeface="+mn-ea"/>
              </a:rPr>
              <a:t>2</a:t>
            </a:r>
            <a:r>
              <a:rPr lang="zh-CN" altLang="en-US" sz="2000" spc="60">
                <a:solidFill>
                  <a:srgbClr val="FFFF00"/>
                </a:solidFill>
                <a:uFillTx/>
                <a:sym typeface="+mn-ea"/>
              </a:rPr>
              <a:t>页要写满，第</a:t>
            </a:r>
            <a:r>
              <a:rPr lang="en-US" altLang="zh-CN" sz="2000" spc="60">
                <a:solidFill>
                  <a:srgbClr val="FFFF00"/>
                </a:solidFill>
                <a:uFillTx/>
                <a:sym typeface="+mn-ea"/>
              </a:rPr>
              <a:t>3</a:t>
            </a:r>
            <a:r>
              <a:rPr lang="zh-CN" altLang="en-US" sz="2000" spc="60">
                <a:solidFill>
                  <a:srgbClr val="FFFF00"/>
                </a:solidFill>
                <a:uFillTx/>
                <a:sym typeface="+mn-ea"/>
              </a:rPr>
              <a:t>页尽量书写到页面三分之二处。</a:t>
            </a:r>
            <a:endParaRPr lang="zh-CN" altLang="en-US" sz="2000" spc="60">
              <a:solidFill>
                <a:srgbClr val="FFFF00"/>
              </a:solidFill>
              <a:uFillTx/>
              <a:sym typeface="+mn-ea"/>
            </a:endParaRPr>
          </a:p>
          <a:p>
            <a:pPr fontAlgn="auto">
              <a:lnSpc>
                <a:spcPts val="2500"/>
              </a:lnSpc>
            </a:pPr>
            <a:endParaRPr lang="zh-CN" altLang="en-US" sz="2000" spc="60">
              <a:solidFill>
                <a:srgbClr val="FFFF00"/>
              </a:solidFill>
              <a:uFillTx/>
              <a:sym typeface="+mn-ea"/>
            </a:endParaRPr>
          </a:p>
          <a:p>
            <a:pPr fontAlgn="auto">
              <a:lnSpc>
                <a:spcPts val="2500"/>
              </a:lnSpc>
            </a:pPr>
            <a:endParaRPr lang="zh-CN" altLang="en-US" sz="2000" spc="60">
              <a:solidFill>
                <a:srgbClr val="FFFF00"/>
              </a:solidFill>
              <a:uFillTx/>
              <a:sym typeface="+mn-ea"/>
            </a:endParaRPr>
          </a:p>
          <a:p>
            <a:pPr fontAlgn="auto">
              <a:lnSpc>
                <a:spcPts val="2500"/>
              </a:lnSpc>
            </a:pPr>
            <a:endParaRPr lang="zh-CN" altLang="en-US" sz="2000" spc="60">
              <a:solidFill>
                <a:srgbClr val="FFFF00"/>
              </a:solidFill>
              <a:uFillTx/>
              <a:sym typeface="+mn-ea"/>
            </a:endParaRPr>
          </a:p>
          <a:p>
            <a:pPr fontAlgn="auto">
              <a:lnSpc>
                <a:spcPts val="2500"/>
              </a:lnSpc>
            </a:pPr>
            <a:endParaRPr lang="zh-CN" altLang="en-US" sz="2000" spc="60">
              <a:solidFill>
                <a:srgbClr val="FFFF00"/>
              </a:solidFill>
              <a:uFillTx/>
              <a:sym typeface="+mn-ea"/>
            </a:endParaRPr>
          </a:p>
          <a:p>
            <a:pPr fontAlgn="auto">
              <a:lnSpc>
                <a:spcPts val="2500"/>
              </a:lnSpc>
            </a:pPr>
            <a:r>
              <a:rPr lang="en-US" altLang="zh-CN" sz="2000" spc="60">
                <a:solidFill>
                  <a:srgbClr val="FFFF00"/>
                </a:solidFill>
                <a:uFillTx/>
              </a:rPr>
              <a:t>“</a:t>
            </a:r>
            <a:r>
              <a:rPr lang="zh-CN" altLang="en-US" sz="2000" spc="60">
                <a:solidFill>
                  <a:srgbClr val="FFFF00"/>
                </a:solidFill>
                <a:uFillTx/>
                <a:sym typeface="+mn-ea"/>
              </a:rPr>
              <a:t>入党志愿</a:t>
            </a:r>
            <a:r>
              <a:rPr lang="en-US" altLang="zh-CN" sz="2000" spc="60">
                <a:solidFill>
                  <a:srgbClr val="FFFF00"/>
                </a:solidFill>
                <a:uFillTx/>
              </a:rPr>
              <a:t>”</a:t>
            </a:r>
            <a:r>
              <a:rPr lang="zh-CN" altLang="en-US" sz="2000" spc="60">
                <a:solidFill>
                  <a:srgbClr val="FFFF00"/>
                </a:solidFill>
                <a:uFillTx/>
              </a:rPr>
              <a:t>与入党申请书的区别：</a:t>
            </a:r>
            <a:endParaRPr lang="zh-CN" altLang="en-US" sz="2000" spc="60">
              <a:solidFill>
                <a:srgbClr val="FFFF00"/>
              </a:solidFill>
              <a:uFillTx/>
            </a:endParaRPr>
          </a:p>
          <a:p>
            <a:pPr fontAlgn="auto">
              <a:lnSpc>
                <a:spcPts val="3200"/>
              </a:lnSpc>
            </a:pPr>
            <a:r>
              <a:rPr lang="zh-CN" altLang="en-US" sz="2000" spc="60">
                <a:solidFill>
                  <a:srgbClr val="FFFF00"/>
                </a:solidFill>
                <a:uFillTx/>
              </a:rPr>
              <a:t>          </a:t>
            </a:r>
            <a:r>
              <a:rPr lang="en-US" altLang="zh-CN" sz="2000" spc="60">
                <a:solidFill>
                  <a:srgbClr val="FFFF00"/>
                </a:solidFill>
                <a:uFillTx/>
                <a:sym typeface="+mn-ea"/>
              </a:rPr>
              <a:t>“</a:t>
            </a:r>
            <a:r>
              <a:rPr lang="zh-CN" altLang="en-US" sz="2000" spc="60">
                <a:solidFill>
                  <a:srgbClr val="FFFF00"/>
                </a:solidFill>
                <a:uFillTx/>
                <a:sym typeface="+mn-ea"/>
              </a:rPr>
              <a:t>入党志愿</a:t>
            </a:r>
            <a:r>
              <a:rPr lang="en-US" altLang="zh-CN" sz="2000" spc="60">
                <a:solidFill>
                  <a:srgbClr val="FFFF00"/>
                </a:solidFill>
                <a:uFillTx/>
                <a:sym typeface="+mn-ea"/>
              </a:rPr>
              <a:t>”</a:t>
            </a:r>
            <a:r>
              <a:rPr lang="zh-CN" altLang="en-US" sz="2000" spc="60">
                <a:solidFill>
                  <a:srgbClr val="FFFF00"/>
                </a:solidFill>
                <a:uFillTx/>
                <a:sym typeface="+mn-ea"/>
              </a:rPr>
              <a:t>与入党申请书虽有些相同的内容，但也有明显不同之处。填写</a:t>
            </a:r>
            <a:r>
              <a:rPr lang="en-US" altLang="zh-CN" sz="2000" spc="60">
                <a:solidFill>
                  <a:srgbClr val="FFFF00"/>
                </a:solidFill>
                <a:uFillTx/>
                <a:sym typeface="+mn-ea"/>
              </a:rPr>
              <a:t>“</a:t>
            </a:r>
            <a:r>
              <a:rPr lang="zh-CN" altLang="en-US" sz="2000" spc="60">
                <a:solidFill>
                  <a:srgbClr val="FFFF00"/>
                </a:solidFill>
                <a:uFillTx/>
                <a:sym typeface="+mn-ea"/>
              </a:rPr>
              <a:t>入党志愿</a:t>
            </a:r>
            <a:r>
              <a:rPr lang="en-US" altLang="zh-CN" sz="2000" spc="60">
                <a:solidFill>
                  <a:srgbClr val="FFFF00"/>
                </a:solidFill>
                <a:uFillTx/>
                <a:sym typeface="+mn-ea"/>
              </a:rPr>
              <a:t>”</a:t>
            </a:r>
            <a:r>
              <a:rPr lang="zh-CN" altLang="en-US" sz="2000" spc="60">
                <a:solidFill>
                  <a:srgbClr val="FFFF00"/>
                </a:solidFill>
                <a:uFillTx/>
                <a:sym typeface="+mn-ea"/>
              </a:rPr>
              <a:t>时，发展对象已经经过党组织较长时间的系统教育和精心培养，并经历了一定的实践锻炼，思想认识等各方面都有了较大的提高，与写入党申请书时相比，已明显不同；；两者的格式也不一样，填写</a:t>
            </a:r>
            <a:r>
              <a:rPr lang="en-US" altLang="zh-CN" sz="2000" spc="60">
                <a:solidFill>
                  <a:srgbClr val="FFFF00"/>
                </a:solidFill>
                <a:uFillTx/>
                <a:sym typeface="+mn-ea"/>
              </a:rPr>
              <a:t>“</a:t>
            </a:r>
            <a:r>
              <a:rPr lang="zh-CN" altLang="en-US" sz="2000" spc="60">
                <a:solidFill>
                  <a:srgbClr val="FFFF00"/>
                </a:solidFill>
                <a:uFillTx/>
                <a:sym typeface="+mn-ea"/>
              </a:rPr>
              <a:t>入党志愿</a:t>
            </a:r>
            <a:r>
              <a:rPr lang="en-US" altLang="zh-CN" sz="2000" spc="60">
                <a:solidFill>
                  <a:srgbClr val="FFFF00"/>
                </a:solidFill>
                <a:uFillTx/>
                <a:sym typeface="+mn-ea"/>
              </a:rPr>
              <a:t>”</a:t>
            </a:r>
            <a:r>
              <a:rPr lang="zh-CN" altLang="en-US" sz="2000" spc="60">
                <a:solidFill>
                  <a:srgbClr val="FFFF00"/>
                </a:solidFill>
                <a:uFillTx/>
                <a:sym typeface="+mn-ea"/>
              </a:rPr>
              <a:t>不需要像入党申请书那样要有标题、抬头、落款和日期。</a:t>
            </a:r>
            <a:endParaRPr lang="zh-CN" altLang="en-US" sz="2000" spc="60">
              <a:solidFill>
                <a:srgbClr val="FFFF00"/>
              </a:solidFill>
              <a:uFillTx/>
              <a:sym typeface="+mn-ea"/>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0000">
                <a:alpha val="93000"/>
                <a:lumMod val="96000"/>
              </a:srgbClr>
            </a:gs>
            <a:gs pos="1000">
              <a:srgbClr val="FFC000"/>
            </a:gs>
            <a:gs pos="100000">
              <a:srgbClr val="760303"/>
            </a:gs>
          </a:gsLst>
          <a:lin ang="13200000" scaled="0"/>
        </a:gradFill>
        <a:effectLst/>
      </p:bgPr>
    </p:bg>
    <p:spTree>
      <p:nvGrpSpPr>
        <p:cNvPr id="1" name=""/>
        <p:cNvGrpSpPr/>
        <p:nvPr/>
      </p:nvGrpSpPr>
      <p:grpSpPr/>
      <p:sp>
        <p:nvSpPr>
          <p:cNvPr id="5" name="文本框 4"/>
          <p:cNvSpPr txBox="1"/>
          <p:nvPr/>
        </p:nvSpPr>
        <p:spPr>
          <a:xfrm>
            <a:off x="1388110" y="1282700"/>
            <a:ext cx="4021455" cy="4451350"/>
          </a:xfrm>
          <a:prstGeom prst="rect">
            <a:avLst/>
          </a:prstGeom>
          <a:noFill/>
          <a:effectLst/>
        </p:spPr>
        <p:txBody>
          <a:bodyPr wrap="square" rtlCol="0">
            <a:spAutoFit/>
          </a:bodyPr>
          <a:p>
            <a:pPr fontAlgn="auto">
              <a:lnSpc>
                <a:spcPts val="3400"/>
              </a:lnSpc>
            </a:pPr>
            <a:r>
              <a:rPr lang="zh-CN" altLang="en-US" sz="2000" b="1">
                <a:solidFill>
                  <a:srgbClr val="FFFF00"/>
                </a:solidFill>
                <a:uFillTx/>
                <a:latin typeface="仿宋" panose="02010609060101010101" charset="-122"/>
                <a:ea typeface="仿宋" panose="02010609060101010101" charset="-122"/>
              </a:rPr>
              <a:t>第4页</a:t>
            </a:r>
            <a:endParaRPr lang="zh-CN" altLang="en-US" sz="2000">
              <a:solidFill>
                <a:srgbClr val="FFFF00"/>
              </a:solidFill>
              <a:uFillTx/>
              <a:latin typeface="仿宋" panose="02010609060101010101" charset="-122"/>
              <a:ea typeface="仿宋" panose="02010609060101010101" charset="-122"/>
            </a:endParaRPr>
          </a:p>
          <a:p>
            <a:pPr fontAlgn="auto">
              <a:lnSpc>
                <a:spcPts val="3400"/>
              </a:lnSpc>
            </a:pPr>
            <a:r>
              <a:rPr lang="zh-CN" altLang="en-US" sz="2000">
                <a:solidFill>
                  <a:srgbClr val="FFFF00"/>
                </a:solidFill>
                <a:uFillTx/>
                <a:latin typeface="仿宋" panose="02010609060101010101" charset="-122"/>
                <a:ea typeface="仿宋" panose="02010609060101010101" charset="-122"/>
              </a:rPr>
              <a:t>   “本人经历(包括学历)”从上小学填起，起止年月要衔接。“在何地、何单位”要写全称。“任何职”应写明主要职务。参加电大、函大、夜大、职大、自学考试等学习的，都应填写；取得学位的在相应栏目中注明。“证明人”填写熟悉本人情况的人或一同学习、工作过的人。</a:t>
            </a:r>
            <a:endParaRPr lang="zh-CN" altLang="en-US" sz="2000">
              <a:solidFill>
                <a:srgbClr val="FFFF00"/>
              </a:solidFill>
              <a:uFillTx/>
              <a:latin typeface="仿宋" panose="02010609060101010101" charset="-122"/>
              <a:ea typeface="仿宋" panose="02010609060101010101" charset="-122"/>
            </a:endParaRPr>
          </a:p>
        </p:txBody>
      </p:sp>
      <p:sp>
        <p:nvSpPr>
          <p:cNvPr id="2" name="文本框 1"/>
          <p:cNvSpPr txBox="1"/>
          <p:nvPr/>
        </p:nvSpPr>
        <p:spPr>
          <a:xfrm>
            <a:off x="1256665" y="541020"/>
            <a:ext cx="3735070" cy="583565"/>
          </a:xfrm>
          <a:prstGeom prst="rect">
            <a:avLst/>
          </a:prstGeom>
          <a:noFill/>
          <a:effectLst>
            <a:outerShdw blurRad="50800" dist="38100" dir="2700000" algn="tl" rotWithShape="0">
              <a:prstClr val="black">
                <a:alpha val="40000"/>
              </a:prstClr>
            </a:outerShdw>
          </a:effectLst>
        </p:spPr>
        <p:txBody>
          <a:bodyPr wrap="square" rtlCol="0">
            <a:spAutoFit/>
          </a:bodyPr>
          <a:p>
            <a:r>
              <a:rPr lang="zh-CN" altLang="en-US" sz="3200" b="1">
                <a:solidFill>
                  <a:srgbClr val="FFFF00"/>
                </a:solidFill>
              </a:rPr>
              <a:t>填写规范：</a:t>
            </a:r>
            <a:endParaRPr lang="zh-CN" altLang="en-US" sz="3200" b="1">
              <a:solidFill>
                <a:srgbClr val="FFFF00"/>
              </a:solidFill>
            </a:endParaRPr>
          </a:p>
        </p:txBody>
      </p:sp>
      <p:pic>
        <p:nvPicPr>
          <p:cNvPr id="3" name="图片 2" descr="新文档 2018-09-09 08.48.08_3"/>
          <p:cNvPicPr>
            <a:picLocks noChangeAspect="1"/>
          </p:cNvPicPr>
          <p:nvPr/>
        </p:nvPicPr>
        <p:blipFill>
          <a:blip r:embed="rId1"/>
          <a:stretch>
            <a:fillRect/>
          </a:stretch>
        </p:blipFill>
        <p:spPr>
          <a:xfrm>
            <a:off x="6301740" y="349885"/>
            <a:ext cx="4215765" cy="6033135"/>
          </a:xfrm>
          <a:prstGeom prst="rect">
            <a:avLst/>
          </a:prstGeom>
        </p:spPr>
      </p:pic>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6383</Words>
  <Application>WPS 演示</Application>
  <PresentationFormat>宽屏</PresentationFormat>
  <Paragraphs>266</Paragraphs>
  <Slides>27</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27</vt:i4>
      </vt:variant>
    </vt:vector>
  </HeadingPairs>
  <TitlesOfParts>
    <vt:vector size="37" baseType="lpstr">
      <vt:lpstr>Arial</vt:lpstr>
      <vt:lpstr>宋体</vt:lpstr>
      <vt:lpstr>Wingdings</vt:lpstr>
      <vt:lpstr>仿宋</vt:lpstr>
      <vt:lpstr>楷体</vt:lpstr>
      <vt:lpstr>Calibri</vt:lpstr>
      <vt:lpstr>微软雅黑</vt:lpstr>
      <vt:lpstr>Arial Unicode MS</vt:lpstr>
      <vt:lpstr>Calibri Light</vt:lpstr>
      <vt:lpstr>Office 主题</vt:lpstr>
      <vt:lpstr>入党志愿书 填写规范</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lenovo-1</dc:creator>
  <cp:lastModifiedBy>姜梦婷</cp:lastModifiedBy>
  <cp:revision>9</cp:revision>
  <dcterms:created xsi:type="dcterms:W3CDTF">2018-09-09T00:59:00Z</dcterms:created>
  <dcterms:modified xsi:type="dcterms:W3CDTF">2018-10-19T09:07:49Z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2052-10.1.0.7566</vt:lpwstr>
  </property>
</Properties>
</file>