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heme/themeOverride5.xml" ContentType="application/vnd.openxmlformats-officedocument.themeOverr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7"/>
  </p:notesMasterIdLst>
  <p:sldIdLst>
    <p:sldId id="257" r:id="rId2"/>
    <p:sldId id="258" r:id="rId3"/>
    <p:sldId id="259" r:id="rId4"/>
    <p:sldId id="260" r:id="rId5"/>
    <p:sldId id="310" r:id="rId6"/>
    <p:sldId id="311" r:id="rId7"/>
    <p:sldId id="313" r:id="rId8"/>
    <p:sldId id="338" r:id="rId9"/>
    <p:sldId id="339" r:id="rId10"/>
    <p:sldId id="340" r:id="rId11"/>
    <p:sldId id="341"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7" r:id="rId28"/>
    <p:sldId id="358" r:id="rId29"/>
    <p:sldId id="359" r:id="rId30"/>
    <p:sldId id="360" r:id="rId31"/>
    <p:sldId id="361" r:id="rId32"/>
    <p:sldId id="362" r:id="rId33"/>
    <p:sldId id="363" r:id="rId34"/>
    <p:sldId id="364" r:id="rId35"/>
    <p:sldId id="304" r:id="rId3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0004"/>
    <a:srgbClr val="FF0000"/>
    <a:srgbClr val="F9AC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p:scale>
          <a:sx n="100" d="100"/>
          <a:sy n="100" d="100"/>
        </p:scale>
        <p:origin x="-936" y="-402"/>
      </p:cViewPr>
      <p:guideLst>
        <p:guide orient="horz" pos="208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B2F455-6F73-4382-8603-0798DEA8BB74}" type="datetimeFigureOut">
              <a:rPr lang="zh-CN" altLang="en-US" smtClean="0"/>
              <a:t>2020/7/29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9EA326-C7C0-4EFA-B771-8A6D43172177}" type="slidenum">
              <a:rPr lang="zh-CN" altLang="en-US" smtClean="0"/>
              <a:t>‹#›</a:t>
            </a:fld>
            <a:endParaRPr lang="zh-CN" altLang="en-US"/>
          </a:p>
        </p:txBody>
      </p:sp>
    </p:spTree>
    <p:extLst>
      <p:ext uri="{BB962C8B-B14F-4D97-AF65-F5344CB8AC3E}">
        <p14:creationId xmlns:p14="http://schemas.microsoft.com/office/powerpoint/2010/main" val="817923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charset="0"/>
                <a:ea typeface="宋体" panose="02010600030101010101" pitchFamily="2" charset="-122"/>
              </a:rPr>
              <a:t>35</a:t>
            </a:fld>
            <a:endParaRPr lang="zh-CN" altLang="en-US" sz="1200">
              <a:latin typeface="Calibri" panose="020F0502020204030204" charset="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D0999C7-9548-4832-B2B5-15E67F4E018E}"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DA7880F-6213-4018-9299-011CF6FFA9BC}" type="datetimeFigureOut">
              <a:rPr lang="zh-CN" altLang="en-US" smtClean="0"/>
              <a:t>2020/7/29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D1871F-13EC-49C6-BE11-0C9C549D897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DA7880F-6213-4018-9299-011CF6FFA9BC}" type="datetimeFigureOut">
              <a:rPr lang="zh-CN" altLang="en-US" smtClean="0"/>
              <a:t>2020/7/29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D1871F-13EC-49C6-BE11-0C9C549D8977}"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8" name="矩形 7"/>
          <p:cNvSpPr/>
          <p:nvPr userDrawn="1"/>
        </p:nvSpPr>
        <p:spPr>
          <a:xfrm flipV="1">
            <a:off x="1193389" y="699177"/>
            <a:ext cx="10855272" cy="76577"/>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9" name="矩形 8"/>
          <p:cNvSpPr/>
          <p:nvPr userDrawn="1"/>
        </p:nvSpPr>
        <p:spPr>
          <a:xfrm>
            <a:off x="768087" y="199689"/>
            <a:ext cx="4217088" cy="576064"/>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0" name="Picture 7" descr="C:\Documents and Settings\Administrator\桌面\ppt\党政素材\47534345445.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2468" t="33369" r="22968" b="24570"/>
          <a:stretch>
            <a:fillRect/>
          </a:stretch>
        </p:blipFill>
        <p:spPr bwMode="auto">
          <a:xfrm>
            <a:off x="143339" y="-27384"/>
            <a:ext cx="1215101" cy="974159"/>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p:cNvSpPr/>
          <p:nvPr userDrawn="1"/>
        </p:nvSpPr>
        <p:spPr>
          <a:xfrm>
            <a:off x="1193389" y="303055"/>
            <a:ext cx="3647152" cy="369332"/>
          </a:xfrm>
          <a:prstGeom prst="rect">
            <a:avLst/>
          </a:prstGeom>
        </p:spPr>
        <p:txBody>
          <a:bodyPr wrap="none">
            <a:spAutoFit/>
          </a:bodyPr>
          <a:lstStyle/>
          <a:p>
            <a:r>
              <a:rPr lang="zh-CN" altLang="en-US" b="1" dirty="0">
                <a:solidFill>
                  <a:schemeClr val="bg1"/>
                </a:solidFill>
                <a:latin typeface="思源黑体 CN Bold" panose="020B0800000000000000" pitchFamily="34" charset="-122"/>
                <a:ea typeface="思源黑体 CN Bold" panose="020B0800000000000000" pitchFamily="34" charset="-122"/>
                <a:cs typeface="+mn-ea"/>
                <a:sym typeface="+mn-lt"/>
              </a:rPr>
              <a:t>学习领会中共中央政治局会议精神</a:t>
            </a:r>
          </a:p>
        </p:txBody>
      </p:sp>
      <p:pic>
        <p:nvPicPr>
          <p:cNvPr id="12" name="图片 11"/>
          <p:cNvPicPr>
            <a:picLocks noChangeAspect="1"/>
          </p:cNvPicPr>
          <p:nvPr userDrawn="1"/>
        </p:nvPicPr>
        <p:blipFill rotWithShape="1">
          <a:blip r:embed="rId4" cstate="print">
            <a:extLst>
              <a:ext uri="{28A0092B-C50C-407E-A947-70E740481C1C}">
                <a14:useLocalDpi xmlns:a14="http://schemas.microsoft.com/office/drawing/2010/main" val="0"/>
              </a:ext>
            </a:extLst>
          </a:blip>
          <a:srcRect l="64773" r="7765" b="75387"/>
          <a:stretch>
            <a:fillRect/>
          </a:stretch>
        </p:blipFill>
        <p:spPr>
          <a:xfrm>
            <a:off x="9275489" y="19052"/>
            <a:ext cx="2916511" cy="13066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50" fill="hold"/>
                                        <p:tgtEl>
                                          <p:spTgt spid="10"/>
                                        </p:tgtEl>
                                        <p:attrNameLst>
                                          <p:attrName>ppt_x</p:attrName>
                                        </p:attrNameLst>
                                      </p:cBhvr>
                                      <p:tavLst>
                                        <p:tav tm="0">
                                          <p:val>
                                            <p:strVal val="0-#ppt_w/2"/>
                                          </p:val>
                                        </p:tav>
                                        <p:tav tm="100000">
                                          <p:val>
                                            <p:strVal val="#ppt_x"/>
                                          </p:val>
                                        </p:tav>
                                      </p:tavLst>
                                    </p:anim>
                                    <p:anim calcmode="lin" valueType="num">
                                      <p:cBhvr additive="base">
                                        <p:cTn id="8" dur="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par>
                          <p:cTn id="13" fill="hold">
                            <p:stCondLst>
                              <p:cond delay="1500"/>
                            </p:stCondLst>
                            <p:childTnLst>
                              <p:par>
                                <p:cTn id="14" presetID="16" presetClass="entr" presetSubtype="37"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out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空白">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矩形 8"/>
          <p:cNvSpPr/>
          <p:nvPr userDrawn="1"/>
        </p:nvSpPr>
        <p:spPr>
          <a:xfrm>
            <a:off x="768087" y="199689"/>
            <a:ext cx="4217088" cy="576064"/>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0" name="Picture 7" descr="C:\Documents and Settings\Administrator\桌面\ppt\党政素材\47534345445.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2468" t="33369" r="22968" b="24570"/>
          <a:stretch>
            <a:fillRect/>
          </a:stretch>
        </p:blipFill>
        <p:spPr bwMode="auto">
          <a:xfrm>
            <a:off x="143339" y="-27384"/>
            <a:ext cx="1215101" cy="974159"/>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p:cNvSpPr/>
          <p:nvPr userDrawn="1"/>
        </p:nvSpPr>
        <p:spPr>
          <a:xfrm>
            <a:off x="1358440" y="335536"/>
            <a:ext cx="3647152" cy="369332"/>
          </a:xfrm>
          <a:prstGeom prst="rect">
            <a:avLst/>
          </a:prstGeom>
        </p:spPr>
        <p:txBody>
          <a:bodyPr wrap="none">
            <a:spAutoFit/>
          </a:bodyPr>
          <a:lstStyle/>
          <a:p>
            <a:r>
              <a:rPr lang="zh-CN" altLang="en-US" b="1" dirty="0">
                <a:solidFill>
                  <a:schemeClr val="bg1"/>
                </a:solidFill>
                <a:latin typeface="思源黑体 CN Bold" panose="020B0800000000000000" pitchFamily="34" charset="-122"/>
                <a:ea typeface="思源黑体 CN Bold" panose="020B0800000000000000" pitchFamily="34" charset="-122"/>
                <a:cs typeface="+mn-ea"/>
                <a:sym typeface="+mn-lt"/>
              </a:rPr>
              <a:t>中国共产党支部工作条例（实行）</a:t>
            </a:r>
          </a:p>
        </p:txBody>
      </p:sp>
      <p:pic>
        <p:nvPicPr>
          <p:cNvPr id="12" name="图片 11"/>
          <p:cNvPicPr>
            <a:picLocks noChangeAspect="1"/>
          </p:cNvPicPr>
          <p:nvPr userDrawn="1"/>
        </p:nvPicPr>
        <p:blipFill rotWithShape="1">
          <a:blip r:embed="rId4" cstate="print">
            <a:extLst>
              <a:ext uri="{28A0092B-C50C-407E-A947-70E740481C1C}">
                <a14:useLocalDpi xmlns:a14="http://schemas.microsoft.com/office/drawing/2010/main" val="0"/>
              </a:ext>
            </a:extLst>
          </a:blip>
          <a:srcRect l="64773" r="7765" b="75387"/>
          <a:stretch>
            <a:fillRect/>
          </a:stretch>
        </p:blipFill>
        <p:spPr>
          <a:xfrm>
            <a:off x="9275489" y="19052"/>
            <a:ext cx="2916511" cy="1306670"/>
          </a:xfrm>
          <a:prstGeom prst="rect">
            <a:avLst/>
          </a:prstGeom>
        </p:spPr>
      </p:pic>
      <p:sp>
        <p:nvSpPr>
          <p:cNvPr id="13" name="矩形 12"/>
          <p:cNvSpPr/>
          <p:nvPr userDrawn="1"/>
        </p:nvSpPr>
        <p:spPr>
          <a:xfrm flipV="1">
            <a:off x="1193389" y="699177"/>
            <a:ext cx="10855272" cy="76577"/>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50" fill="hold"/>
                                        <p:tgtEl>
                                          <p:spTgt spid="10"/>
                                        </p:tgtEl>
                                        <p:attrNameLst>
                                          <p:attrName>ppt_x</p:attrName>
                                        </p:attrNameLst>
                                      </p:cBhvr>
                                      <p:tavLst>
                                        <p:tav tm="0">
                                          <p:val>
                                            <p:strVal val="0-#ppt_w/2"/>
                                          </p:val>
                                        </p:tav>
                                        <p:tav tm="100000">
                                          <p:val>
                                            <p:strVal val="#ppt_x"/>
                                          </p:val>
                                        </p:tav>
                                      </p:tavLst>
                                    </p:anim>
                                    <p:anim calcmode="lin" valueType="num">
                                      <p:cBhvr additive="base">
                                        <p:cTn id="8" dur="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par>
                          <p:cTn id="13" fill="hold">
                            <p:stCondLst>
                              <p:cond delay="1500"/>
                            </p:stCondLst>
                            <p:childTnLst>
                              <p:par>
                                <p:cTn id="14" presetID="16" presetClass="entr" presetSubtype="37"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outVertic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_空白">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矩形 8"/>
          <p:cNvSpPr/>
          <p:nvPr userDrawn="1"/>
        </p:nvSpPr>
        <p:spPr>
          <a:xfrm>
            <a:off x="768086" y="199689"/>
            <a:ext cx="5037627" cy="576064"/>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0" name="Picture 7" descr="C:\Documents and Settings\Administrator\桌面\ppt\党政素材\47534345445.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2468" t="33369" r="22968" b="24570"/>
          <a:stretch>
            <a:fillRect/>
          </a:stretch>
        </p:blipFill>
        <p:spPr bwMode="auto">
          <a:xfrm>
            <a:off x="143339" y="-27384"/>
            <a:ext cx="1215101" cy="974159"/>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p:cNvSpPr/>
          <p:nvPr userDrawn="1"/>
        </p:nvSpPr>
        <p:spPr>
          <a:xfrm>
            <a:off x="1358440" y="335536"/>
            <a:ext cx="4115229" cy="369332"/>
          </a:xfrm>
          <a:prstGeom prst="rect">
            <a:avLst/>
          </a:prstGeom>
        </p:spPr>
        <p:txBody>
          <a:bodyPr wrap="none">
            <a:spAutoFit/>
          </a:bodyPr>
          <a:lstStyle/>
          <a:p>
            <a:r>
              <a:rPr lang="en-US" altLang="zh-CN" b="1" dirty="0">
                <a:solidFill>
                  <a:schemeClr val="bg1"/>
                </a:solidFill>
                <a:latin typeface="思源黑体 CN Bold" panose="020B0800000000000000" pitchFamily="34" charset="-122"/>
                <a:ea typeface="思源黑体 CN Bold" panose="020B0800000000000000" pitchFamily="34" charset="-122"/>
                <a:cs typeface="+mn-ea"/>
                <a:sym typeface="+mn-lt"/>
              </a:rPr>
              <a:t>2018—2022</a:t>
            </a:r>
            <a:r>
              <a:rPr lang="zh-CN" altLang="en-US" b="1" dirty="0">
                <a:solidFill>
                  <a:schemeClr val="bg1"/>
                </a:solidFill>
                <a:latin typeface="思源黑体 CN Bold" panose="020B0800000000000000" pitchFamily="34" charset="-122"/>
                <a:ea typeface="思源黑体 CN Bold" panose="020B0800000000000000" pitchFamily="34" charset="-122"/>
                <a:cs typeface="+mn-ea"/>
                <a:sym typeface="+mn-lt"/>
              </a:rPr>
              <a:t>年全国干部教育培训规划</a:t>
            </a:r>
          </a:p>
        </p:txBody>
      </p:sp>
      <p:pic>
        <p:nvPicPr>
          <p:cNvPr id="13" name="图片 12"/>
          <p:cNvPicPr>
            <a:picLocks noChangeAspect="1"/>
          </p:cNvPicPr>
          <p:nvPr userDrawn="1"/>
        </p:nvPicPr>
        <p:blipFill rotWithShape="1">
          <a:blip r:embed="rId4" cstate="print">
            <a:extLst>
              <a:ext uri="{28A0092B-C50C-407E-A947-70E740481C1C}">
                <a14:useLocalDpi xmlns:a14="http://schemas.microsoft.com/office/drawing/2010/main" val="0"/>
              </a:ext>
            </a:extLst>
          </a:blip>
          <a:srcRect l="64773" r="7765" b="75387"/>
          <a:stretch>
            <a:fillRect/>
          </a:stretch>
        </p:blipFill>
        <p:spPr>
          <a:xfrm>
            <a:off x="9275489" y="19052"/>
            <a:ext cx="2916511" cy="1306670"/>
          </a:xfrm>
          <a:prstGeom prst="rect">
            <a:avLst/>
          </a:prstGeom>
        </p:spPr>
      </p:pic>
      <p:sp>
        <p:nvSpPr>
          <p:cNvPr id="14" name="矩形 13"/>
          <p:cNvSpPr/>
          <p:nvPr userDrawn="1"/>
        </p:nvSpPr>
        <p:spPr>
          <a:xfrm flipV="1">
            <a:off x="1193389" y="699177"/>
            <a:ext cx="10855272" cy="76577"/>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50" fill="hold"/>
                                        <p:tgtEl>
                                          <p:spTgt spid="10"/>
                                        </p:tgtEl>
                                        <p:attrNameLst>
                                          <p:attrName>ppt_x</p:attrName>
                                        </p:attrNameLst>
                                      </p:cBhvr>
                                      <p:tavLst>
                                        <p:tav tm="0">
                                          <p:val>
                                            <p:strVal val="0-#ppt_w/2"/>
                                          </p:val>
                                        </p:tav>
                                        <p:tav tm="100000">
                                          <p:val>
                                            <p:strVal val="#ppt_x"/>
                                          </p:val>
                                        </p:tav>
                                      </p:tavLst>
                                    </p:anim>
                                    <p:anim calcmode="lin" valueType="num">
                                      <p:cBhvr additive="base">
                                        <p:cTn id="8" dur="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par>
                          <p:cTn id="13" fill="hold">
                            <p:stCondLst>
                              <p:cond delay="1500"/>
                            </p:stCondLst>
                            <p:childTnLst>
                              <p:par>
                                <p:cTn id="14" presetID="16" presetClass="entr" presetSubtype="37"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空白">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矩形 8"/>
          <p:cNvSpPr/>
          <p:nvPr userDrawn="1"/>
        </p:nvSpPr>
        <p:spPr>
          <a:xfrm>
            <a:off x="768086" y="199689"/>
            <a:ext cx="3542657" cy="576064"/>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0" name="Picture 7" descr="C:\Documents and Settings\Administrator\桌面\ppt\党政素材\47534345445.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2468" t="33369" r="22968" b="24570"/>
          <a:stretch>
            <a:fillRect/>
          </a:stretch>
        </p:blipFill>
        <p:spPr bwMode="auto">
          <a:xfrm>
            <a:off x="143339" y="-27384"/>
            <a:ext cx="1215101" cy="974159"/>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p:cNvSpPr/>
          <p:nvPr userDrawn="1"/>
        </p:nvSpPr>
        <p:spPr>
          <a:xfrm>
            <a:off x="1358440" y="335536"/>
            <a:ext cx="2262158" cy="369332"/>
          </a:xfrm>
          <a:prstGeom prst="rect">
            <a:avLst/>
          </a:prstGeom>
        </p:spPr>
        <p:txBody>
          <a:bodyPr wrap="none">
            <a:spAutoFit/>
          </a:bodyPr>
          <a:lstStyle/>
          <a:p>
            <a:r>
              <a:rPr lang="zh-CN" altLang="en-US" b="1" dirty="0">
                <a:solidFill>
                  <a:schemeClr val="bg1"/>
                </a:solidFill>
                <a:latin typeface="思源黑体 CN Bold" panose="020B0800000000000000" pitchFamily="34" charset="-122"/>
                <a:ea typeface="思源黑体 CN Bold" panose="020B0800000000000000" pitchFamily="34" charset="-122"/>
                <a:cs typeface="+mn-ea"/>
                <a:sym typeface="+mn-lt"/>
              </a:rPr>
              <a:t>会议亮点、指明方向</a:t>
            </a:r>
          </a:p>
        </p:txBody>
      </p:sp>
      <p:pic>
        <p:nvPicPr>
          <p:cNvPr id="12" name="图片 11"/>
          <p:cNvPicPr>
            <a:picLocks noChangeAspect="1"/>
          </p:cNvPicPr>
          <p:nvPr userDrawn="1"/>
        </p:nvPicPr>
        <p:blipFill rotWithShape="1">
          <a:blip r:embed="rId4" cstate="print">
            <a:extLst>
              <a:ext uri="{28A0092B-C50C-407E-A947-70E740481C1C}">
                <a14:useLocalDpi xmlns:a14="http://schemas.microsoft.com/office/drawing/2010/main" val="0"/>
              </a:ext>
            </a:extLst>
          </a:blip>
          <a:srcRect l="64773" r="7765" b="75387"/>
          <a:stretch>
            <a:fillRect/>
          </a:stretch>
        </p:blipFill>
        <p:spPr>
          <a:xfrm>
            <a:off x="9275489" y="19052"/>
            <a:ext cx="2916511" cy="1306670"/>
          </a:xfrm>
          <a:prstGeom prst="rect">
            <a:avLst/>
          </a:prstGeom>
        </p:spPr>
      </p:pic>
      <p:sp>
        <p:nvSpPr>
          <p:cNvPr id="13" name="矩形 12"/>
          <p:cNvSpPr/>
          <p:nvPr userDrawn="1"/>
        </p:nvSpPr>
        <p:spPr>
          <a:xfrm flipV="1">
            <a:off x="1193389" y="699177"/>
            <a:ext cx="10855272" cy="76577"/>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50" fill="hold"/>
                                        <p:tgtEl>
                                          <p:spTgt spid="10"/>
                                        </p:tgtEl>
                                        <p:attrNameLst>
                                          <p:attrName>ppt_x</p:attrName>
                                        </p:attrNameLst>
                                      </p:cBhvr>
                                      <p:tavLst>
                                        <p:tav tm="0">
                                          <p:val>
                                            <p:strVal val="0-#ppt_w/2"/>
                                          </p:val>
                                        </p:tav>
                                        <p:tav tm="100000">
                                          <p:val>
                                            <p:strVal val="#ppt_x"/>
                                          </p:val>
                                        </p:tav>
                                      </p:tavLst>
                                    </p:anim>
                                    <p:anim calcmode="lin" valueType="num">
                                      <p:cBhvr additive="base">
                                        <p:cTn id="8" dur="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par>
                          <p:cTn id="13" fill="hold">
                            <p:stCondLst>
                              <p:cond delay="1500"/>
                            </p:stCondLst>
                            <p:childTnLst>
                              <p:par>
                                <p:cTn id="14" presetID="16" presetClass="entr" presetSubtype="37"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outVertic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4_空白">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矩形 8"/>
          <p:cNvSpPr/>
          <p:nvPr userDrawn="1"/>
        </p:nvSpPr>
        <p:spPr>
          <a:xfrm>
            <a:off x="768086" y="199689"/>
            <a:ext cx="5037627" cy="576064"/>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0" name="Picture 7" descr="C:\Documents and Settings\Administrator\桌面\ppt\党政素材\47534345445.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2468" t="33369" r="22968" b="24570"/>
          <a:stretch>
            <a:fillRect/>
          </a:stretch>
        </p:blipFill>
        <p:spPr bwMode="auto">
          <a:xfrm>
            <a:off x="143339" y="-27384"/>
            <a:ext cx="1215101" cy="974159"/>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p:cNvSpPr/>
          <p:nvPr userDrawn="1"/>
        </p:nvSpPr>
        <p:spPr>
          <a:xfrm>
            <a:off x="1358440" y="335536"/>
            <a:ext cx="4115229" cy="369332"/>
          </a:xfrm>
          <a:prstGeom prst="rect">
            <a:avLst/>
          </a:prstGeom>
        </p:spPr>
        <p:txBody>
          <a:bodyPr wrap="none">
            <a:spAutoFit/>
          </a:bodyPr>
          <a:lstStyle/>
          <a:p>
            <a:r>
              <a:rPr lang="zh-CN" altLang="en-US" b="1" dirty="0">
                <a:solidFill>
                  <a:schemeClr val="bg1"/>
                </a:solidFill>
                <a:latin typeface="思源黑体 CN Bold" panose="020B0800000000000000" pitchFamily="34" charset="-122"/>
                <a:ea typeface="思源黑体 CN Bold" panose="020B0800000000000000" pitchFamily="34" charset="-122"/>
                <a:cs typeface="+mn-ea"/>
                <a:sym typeface="+mn-lt"/>
              </a:rPr>
              <a:t>不忘初心，牢记使命怎样认真遵照执行</a:t>
            </a:r>
          </a:p>
        </p:txBody>
      </p:sp>
      <p:pic>
        <p:nvPicPr>
          <p:cNvPr id="12" name="图片 11"/>
          <p:cNvPicPr>
            <a:picLocks noChangeAspect="1"/>
          </p:cNvPicPr>
          <p:nvPr userDrawn="1"/>
        </p:nvPicPr>
        <p:blipFill rotWithShape="1">
          <a:blip r:embed="rId4" cstate="print">
            <a:extLst>
              <a:ext uri="{28A0092B-C50C-407E-A947-70E740481C1C}">
                <a14:useLocalDpi xmlns:a14="http://schemas.microsoft.com/office/drawing/2010/main" val="0"/>
              </a:ext>
            </a:extLst>
          </a:blip>
          <a:srcRect l="64773" r="7765" b="75387"/>
          <a:stretch>
            <a:fillRect/>
          </a:stretch>
        </p:blipFill>
        <p:spPr>
          <a:xfrm>
            <a:off x="9275489" y="19052"/>
            <a:ext cx="2916511" cy="1306670"/>
          </a:xfrm>
          <a:prstGeom prst="rect">
            <a:avLst/>
          </a:prstGeom>
        </p:spPr>
      </p:pic>
      <p:sp>
        <p:nvSpPr>
          <p:cNvPr id="13" name="矩形 12"/>
          <p:cNvSpPr/>
          <p:nvPr userDrawn="1"/>
        </p:nvSpPr>
        <p:spPr>
          <a:xfrm flipV="1">
            <a:off x="1193389" y="699177"/>
            <a:ext cx="10855272" cy="76577"/>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50" fill="hold"/>
                                        <p:tgtEl>
                                          <p:spTgt spid="10"/>
                                        </p:tgtEl>
                                        <p:attrNameLst>
                                          <p:attrName>ppt_x</p:attrName>
                                        </p:attrNameLst>
                                      </p:cBhvr>
                                      <p:tavLst>
                                        <p:tav tm="0">
                                          <p:val>
                                            <p:strVal val="0-#ppt_w/2"/>
                                          </p:val>
                                        </p:tav>
                                        <p:tav tm="100000">
                                          <p:val>
                                            <p:strVal val="#ppt_x"/>
                                          </p:val>
                                        </p:tav>
                                      </p:tavLst>
                                    </p:anim>
                                    <p:anim calcmode="lin" valueType="num">
                                      <p:cBhvr additive="base">
                                        <p:cTn id="8" dur="25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par>
                          <p:cTn id="13" fill="hold">
                            <p:stCondLst>
                              <p:cond delay="1500"/>
                            </p:stCondLst>
                            <p:childTnLst>
                              <p:par>
                                <p:cTn id="14" presetID="16" presetClass="entr" presetSubtype="37"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outVertic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microsoft.com/office/2007/relationships/hdphoto" Target="../media/hdphoto2.wdp"/><Relationship Id="rId2" Type="http://schemas.openxmlformats.org/officeDocument/2006/relationships/slideLayout" Target="../slideLayouts/slideLayout1.xml"/><Relationship Id="rId1" Type="http://schemas.openxmlformats.org/officeDocument/2006/relationships/themeOverride" Target="../theme/themeOverride3.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35.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hemeOverride" Target="../theme/themeOverride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hemeOverride" Target="../theme/themeOverride4.xml"/><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269" descr="鸽子上"/>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8871026" y="82661"/>
            <a:ext cx="2207684" cy="2650068"/>
          </a:xfrm>
          <a:prstGeom prst="rect">
            <a:avLst/>
          </a:prstGeom>
          <a:noFill/>
          <a:extLst>
            <a:ext uri="{909E8E84-426E-40DD-AFC4-6F175D3DCCD1}">
              <a14:hiddenFill xmlns:a14="http://schemas.microsoft.com/office/drawing/2010/main">
                <a:solidFill>
                  <a:srgbClr val="FFFFFF"/>
                </a:solidFill>
              </a14:hiddenFill>
            </a:ext>
          </a:extLst>
        </p:spPr>
      </p:pic>
      <p:pic>
        <p:nvPicPr>
          <p:cNvPr id="28" name="图片 2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0472" y="469492"/>
            <a:ext cx="1962263" cy="1478884"/>
          </a:xfrm>
          <a:prstGeom prst="rect">
            <a:avLst/>
          </a:prstGeom>
        </p:spPr>
      </p:pic>
      <p:sp>
        <p:nvSpPr>
          <p:cNvPr id="17" name="文本框 16"/>
          <p:cNvSpPr txBox="1"/>
          <p:nvPr/>
        </p:nvSpPr>
        <p:spPr>
          <a:xfrm>
            <a:off x="-1010120" y="3002739"/>
            <a:ext cx="14542235" cy="775469"/>
          </a:xfrm>
          <a:prstGeom prst="rect">
            <a:avLst/>
          </a:prstGeom>
          <a:noFill/>
        </p:spPr>
        <p:txBody>
          <a:bodyPr wrap="square" rtlCol="0">
            <a:spAutoFit/>
          </a:bodyPr>
          <a:lstStyle/>
          <a:p>
            <a:pPr algn="ctr">
              <a:lnSpc>
                <a:spcPct val="110000"/>
              </a:lnSpc>
            </a:pPr>
            <a:r>
              <a:rPr lang="zh-CN" altLang="en-US" sz="4265" b="1" spc="400" dirty="0">
                <a:solidFill>
                  <a:srgbClr val="9F0004"/>
                </a:solidFill>
                <a:cs typeface="+mn-ea"/>
                <a:sym typeface="+mn-lt"/>
              </a:rPr>
              <a:t>《中国共产党支部工作条例（试行）》</a:t>
            </a:r>
            <a:endParaRPr lang="en-US" altLang="zh-CN" sz="4800" b="1" spc="400" dirty="0">
              <a:ln w="3175">
                <a:noFill/>
              </a:ln>
              <a:solidFill>
                <a:srgbClr val="9F0004"/>
              </a:solidFill>
              <a:cs typeface="+mn-ea"/>
              <a:sym typeface="+mn-lt"/>
            </a:endParaRPr>
          </a:p>
        </p:txBody>
      </p:sp>
      <p:sp>
        <p:nvSpPr>
          <p:cNvPr id="31" name="文本框 30"/>
          <p:cNvSpPr txBox="1"/>
          <p:nvPr/>
        </p:nvSpPr>
        <p:spPr>
          <a:xfrm>
            <a:off x="4247536" y="1187008"/>
            <a:ext cx="3964573" cy="748988"/>
          </a:xfrm>
          <a:prstGeom prst="rect">
            <a:avLst/>
          </a:prstGeom>
          <a:noFill/>
        </p:spPr>
        <p:txBody>
          <a:bodyPr wrap="square" rtlCol="0">
            <a:spAutoFit/>
          </a:bodyPr>
          <a:lstStyle/>
          <a:p>
            <a:pPr algn="dist"/>
            <a:r>
              <a:rPr lang="zh-CN" altLang="en-US" sz="4265" b="1" dirty="0">
                <a:ln w="3175">
                  <a:noFill/>
                </a:ln>
                <a:solidFill>
                  <a:srgbClr val="C00000"/>
                </a:solidFill>
                <a:cs typeface="+mn-ea"/>
                <a:sym typeface="+mn-lt"/>
              </a:rPr>
              <a:t>学习解读</a:t>
            </a:r>
            <a:endParaRPr lang="en-US" altLang="zh-CN" sz="4265" b="1" dirty="0">
              <a:ln w="3175">
                <a:noFill/>
              </a:ln>
              <a:solidFill>
                <a:srgbClr val="C00000"/>
              </a:solidFill>
              <a:cs typeface="+mn-ea"/>
              <a:sym typeface="+mn-lt"/>
            </a:endParaRPr>
          </a:p>
        </p:txBody>
      </p:sp>
      <p:sp>
        <p:nvSpPr>
          <p:cNvPr id="16" name="文本框 15"/>
          <p:cNvSpPr txBox="1"/>
          <p:nvPr/>
        </p:nvSpPr>
        <p:spPr>
          <a:xfrm>
            <a:off x="6974008" y="4844951"/>
            <a:ext cx="3647152" cy="369332"/>
          </a:xfrm>
          <a:prstGeom prst="rect">
            <a:avLst/>
          </a:prstGeom>
          <a:noFill/>
        </p:spPr>
        <p:txBody>
          <a:bodyPr wrap="none" rtlCol="0">
            <a:spAutoFit/>
          </a:bodyPr>
          <a:lstStyle/>
          <a:p>
            <a:r>
              <a:rPr lang="zh-CN" altLang="en-US" dirty="0" smtClean="0">
                <a:solidFill>
                  <a:srgbClr val="E60012"/>
                </a:solidFill>
                <a:cs typeface="+mn-ea"/>
                <a:sym typeface="+mn-lt"/>
              </a:rPr>
              <a:t>北京中科资源有限公司党群办公室</a:t>
            </a:r>
            <a:endParaRPr lang="zh-CN" altLang="en-US" dirty="0">
              <a:solidFill>
                <a:srgbClr val="E60012"/>
              </a:solidFill>
              <a:cs typeface="+mn-ea"/>
              <a:sym typeface="+mn-lt"/>
            </a:endParaRPr>
          </a:p>
        </p:txBody>
      </p:sp>
      <p:sp>
        <p:nvSpPr>
          <p:cNvPr id="3" name="文本框 2"/>
          <p:cNvSpPr txBox="1"/>
          <p:nvPr/>
        </p:nvSpPr>
        <p:spPr>
          <a:xfrm>
            <a:off x="9204177" y="5332950"/>
            <a:ext cx="1287532" cy="369332"/>
          </a:xfrm>
          <a:prstGeom prst="rect">
            <a:avLst/>
          </a:prstGeom>
          <a:noFill/>
        </p:spPr>
        <p:txBody>
          <a:bodyPr wrap="none" rtlCol="0">
            <a:spAutoFit/>
          </a:bodyPr>
          <a:lstStyle>
            <a:defPPr>
              <a:defRPr lang="zh-CN"/>
            </a:defPPr>
            <a:lvl1pPr>
              <a:defRPr>
                <a:solidFill>
                  <a:srgbClr val="E60012"/>
                </a:solidFill>
              </a:defRPr>
            </a:lvl1pPr>
          </a:lstStyle>
          <a:p>
            <a:r>
              <a:rPr lang="en-US" altLang="zh-CN" dirty="0" smtClean="0">
                <a:cs typeface="+mn-ea"/>
                <a:sym typeface="+mn-lt"/>
              </a:rPr>
              <a:t>2019</a:t>
            </a:r>
            <a:r>
              <a:rPr lang="zh-CN" altLang="en-US" dirty="0" smtClean="0">
                <a:cs typeface="+mn-ea"/>
                <a:sym typeface="+mn-lt"/>
              </a:rPr>
              <a:t>年</a:t>
            </a:r>
            <a:r>
              <a:rPr lang="en-US" altLang="zh-CN" dirty="0" smtClean="0">
                <a:cs typeface="+mn-ea"/>
                <a:sym typeface="+mn-lt"/>
              </a:rPr>
              <a:t>4</a:t>
            </a:r>
            <a:r>
              <a:rPr lang="zh-CN" altLang="en-US" dirty="0" smtClean="0">
                <a:cs typeface="+mn-ea"/>
                <a:sym typeface="+mn-lt"/>
              </a:rPr>
              <a:t>月</a:t>
            </a:r>
            <a:endParaRPr lang="zh-CN" altLang="en-US" dirty="0">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14"/>
          <p:cNvSpPr/>
          <p:nvPr/>
        </p:nvSpPr>
        <p:spPr>
          <a:xfrm flipH="1">
            <a:off x="2149475" y="1212850"/>
            <a:ext cx="238061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259965" y="1237615"/>
            <a:ext cx="1887855" cy="398780"/>
          </a:xfrm>
          <a:prstGeom prst="rect">
            <a:avLst/>
          </a:prstGeom>
        </p:spPr>
        <p:txBody>
          <a:bodyPr wrap="square">
            <a:spAutoFit/>
          </a:bodyPr>
          <a:lstStyle/>
          <a:p>
            <a:r>
              <a:rPr lang="zh-CN" altLang="en-US" sz="2000" b="1" dirty="0">
                <a:solidFill>
                  <a:schemeClr val="bg1"/>
                </a:solidFill>
                <a:cs typeface="+mn-ea"/>
                <a:sym typeface="+mn-lt"/>
              </a:rPr>
              <a:t>临时党支部</a:t>
            </a:r>
          </a:p>
        </p:txBody>
      </p:sp>
      <p:sp>
        <p:nvSpPr>
          <p:cNvPr id="9" name="矩形 8"/>
          <p:cNvSpPr/>
          <p:nvPr/>
        </p:nvSpPr>
        <p:spPr>
          <a:xfrm>
            <a:off x="2750820" y="1871980"/>
            <a:ext cx="1189355"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【条件</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468"/>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二、组织设置</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矩形 2"/>
          <p:cNvSpPr/>
          <p:nvPr/>
        </p:nvSpPr>
        <p:spPr>
          <a:xfrm>
            <a:off x="4147820" y="1897380"/>
            <a:ext cx="6630035" cy="922020"/>
          </a:xfrm>
          <a:prstGeom prst="rect">
            <a:avLst/>
          </a:prstGeom>
        </p:spPr>
        <p:txBody>
          <a:bodyPr wrap="square">
            <a:spAutoFit/>
          </a:bodyPr>
          <a:lstStyle/>
          <a:p>
            <a:pPr>
              <a:lnSpc>
                <a:spcPct val="150000"/>
              </a:lnSpc>
            </a:pPr>
            <a:r>
              <a:rPr lang="zh-CN" altLang="en-US" b="1" dirty="0" smtClean="0">
                <a:latin typeface="华文中宋" pitchFamily="2" charset="-122"/>
                <a:ea typeface="华文中宋" pitchFamily="2" charset="-122"/>
              </a:rPr>
              <a:t>    为执行某项任务临时组建的机构，党员组织关系不转接的，经上级党组织批准，可以成立临时党支部。</a:t>
            </a:r>
          </a:p>
        </p:txBody>
      </p:sp>
      <p:sp>
        <p:nvSpPr>
          <p:cNvPr id="14" name="矩形 13"/>
          <p:cNvSpPr/>
          <p:nvPr/>
        </p:nvSpPr>
        <p:spPr>
          <a:xfrm>
            <a:off x="2745105" y="2997835"/>
            <a:ext cx="1189355"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【功能</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7" name="矩形 16"/>
          <p:cNvSpPr/>
          <p:nvPr/>
        </p:nvSpPr>
        <p:spPr>
          <a:xfrm>
            <a:off x="4122420" y="2997835"/>
            <a:ext cx="6630035" cy="1337945"/>
          </a:xfrm>
          <a:prstGeom prst="rect">
            <a:avLst/>
          </a:prstGeom>
        </p:spPr>
        <p:txBody>
          <a:bodyPr wrap="square">
            <a:spAutoFit/>
          </a:bodyPr>
          <a:lstStyle/>
          <a:p>
            <a:pPr>
              <a:lnSpc>
                <a:spcPct val="150000"/>
              </a:lnSpc>
            </a:pPr>
            <a:r>
              <a:rPr lang="zh-CN" altLang="en-US" b="1" dirty="0" smtClean="0">
                <a:latin typeface="华文中宋" pitchFamily="2" charset="-122"/>
                <a:ea typeface="华文中宋" pitchFamily="2" charset="-122"/>
              </a:rPr>
              <a:t>    临时党支部主要组织党员开展政治学习，教育、管理、监督党员，对入党积极分子进行教育培养等，一般不发展党员、处分处置党员，不收缴党费，不选举党代表大会代表和进行换届。</a:t>
            </a:r>
          </a:p>
        </p:txBody>
      </p:sp>
      <p:sp>
        <p:nvSpPr>
          <p:cNvPr id="2" name="矩形 1"/>
          <p:cNvSpPr/>
          <p:nvPr/>
        </p:nvSpPr>
        <p:spPr>
          <a:xfrm>
            <a:off x="2719705" y="4542155"/>
            <a:ext cx="162306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【成立和撤销</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4" name="矩形 3"/>
          <p:cNvSpPr/>
          <p:nvPr/>
        </p:nvSpPr>
        <p:spPr>
          <a:xfrm>
            <a:off x="4173220" y="4542155"/>
            <a:ext cx="6630035" cy="922020"/>
          </a:xfrm>
          <a:prstGeom prst="rect">
            <a:avLst/>
          </a:prstGeom>
        </p:spPr>
        <p:txBody>
          <a:bodyPr wrap="square">
            <a:spAutoFit/>
          </a:bodyPr>
          <a:lstStyle/>
          <a:p>
            <a:pPr>
              <a:lnSpc>
                <a:spcPct val="150000"/>
              </a:lnSpc>
            </a:pPr>
            <a:r>
              <a:rPr lang="zh-CN" altLang="en-US" b="1" dirty="0" smtClean="0">
                <a:latin typeface="华文中宋" pitchFamily="2" charset="-122"/>
                <a:ea typeface="华文中宋" pitchFamily="2" charset="-122"/>
              </a:rPr>
              <a:t>   临时党支部书记、副书记和委员由批准其成立的党组织指定。</a:t>
            </a:r>
          </a:p>
          <a:p>
            <a:pPr>
              <a:lnSpc>
                <a:spcPct val="150000"/>
              </a:lnSpc>
            </a:pPr>
            <a:r>
              <a:rPr lang="zh-CN" altLang="en-US" b="1" dirty="0" smtClean="0">
                <a:latin typeface="华文中宋" pitchFamily="2" charset="-122"/>
                <a:ea typeface="华文中宋" pitchFamily="2" charset="-122"/>
              </a:rPr>
              <a:t>　 临时组建的机构撤销后，临时党支部自然撤销。</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4097" y="1057274"/>
            <a:ext cx="4966103" cy="1019177"/>
          </a:xfrm>
          <a:prstGeom prst="rect">
            <a:avLst/>
          </a:prstGeom>
          <a:no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TextBox 177"/>
          <p:cNvSpPr txBox="1"/>
          <p:nvPr/>
        </p:nvSpPr>
        <p:spPr>
          <a:xfrm>
            <a:off x="5396924" y="1252084"/>
            <a:ext cx="2756476" cy="706755"/>
          </a:xfrm>
          <a:prstGeom prst="rect">
            <a:avLst/>
          </a:prstGeom>
          <a:noFill/>
        </p:spPr>
        <p:txBody>
          <a:bodyPr wrap="square" rtlCol="0">
            <a:spAutoFit/>
          </a:bodyPr>
          <a:lstStyle/>
          <a:p>
            <a:pPr algn="dist"/>
            <a:r>
              <a:rPr lang="zh-CN" altLang="en-US" sz="4000" b="1" dirty="0">
                <a:solidFill>
                  <a:srgbClr val="9F0004"/>
                </a:solidFill>
                <a:cs typeface="+mn-ea"/>
                <a:sym typeface="+mn-lt"/>
              </a:rPr>
              <a:t>基本任务</a:t>
            </a:r>
          </a:p>
        </p:txBody>
      </p:sp>
      <p:cxnSp>
        <p:nvCxnSpPr>
          <p:cNvPr id="5" name="直接连接符 4"/>
          <p:cNvCxnSpPr/>
          <p:nvPr/>
        </p:nvCxnSpPr>
        <p:spPr>
          <a:xfrm>
            <a:off x="2825645" y="2355335"/>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2825645" y="2460870"/>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825646" y="1057275"/>
            <a:ext cx="927204" cy="1019176"/>
            <a:chOff x="1916488" y="1995686"/>
            <a:chExt cx="999329" cy="1080120"/>
          </a:xfrm>
        </p:grpSpPr>
        <p:sp>
          <p:nvSpPr>
            <p:cNvPr id="10" name="矩形 9"/>
            <p:cNvSpPr/>
            <p:nvPr/>
          </p:nvSpPr>
          <p:spPr>
            <a:xfrm>
              <a:off x="1916488" y="1995686"/>
              <a:ext cx="999329" cy="108012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50"/>
            <p:cNvSpPr txBox="1"/>
            <p:nvPr/>
          </p:nvSpPr>
          <p:spPr>
            <a:xfrm>
              <a:off x="2035759" y="2172724"/>
              <a:ext cx="880058" cy="749017"/>
            </a:xfrm>
            <a:prstGeom prst="rect">
              <a:avLst/>
            </a:prstGeom>
            <a:noFill/>
          </p:spPr>
          <p:txBody>
            <a:bodyPr wrap="square" rtlCol="0">
              <a:spAutoFit/>
            </a:bodyPr>
            <a:lstStyle/>
            <a:p>
              <a:r>
                <a:rPr lang="zh-CN" altLang="en-US" sz="4000" dirty="0" smtClean="0">
                  <a:solidFill>
                    <a:schemeClr val="bg1"/>
                  </a:solidFill>
                  <a:cs typeface="+mn-ea"/>
                  <a:sym typeface="+mn-lt"/>
                </a:rPr>
                <a:t>三、</a:t>
              </a:r>
              <a:endParaRPr lang="zh-CN" altLang="en-US" sz="4000" dirty="0">
                <a:solidFill>
                  <a:schemeClr val="bg1"/>
                </a:solidFill>
                <a:cs typeface="+mn-ea"/>
                <a:sym typeface="+mn-lt"/>
              </a:endParaRPr>
            </a:p>
          </p:txBody>
        </p:sp>
      </p:grpSp>
      <p:sp>
        <p:nvSpPr>
          <p:cNvPr id="15" name="任意多边形 14"/>
          <p:cNvSpPr/>
          <p:nvPr/>
        </p:nvSpPr>
        <p:spPr>
          <a:xfrm flipH="1">
            <a:off x="2825750" y="2720975"/>
            <a:ext cx="305752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936240" y="2764790"/>
            <a:ext cx="2562225" cy="398780"/>
          </a:xfrm>
          <a:prstGeom prst="rect">
            <a:avLst/>
          </a:prstGeom>
        </p:spPr>
        <p:txBody>
          <a:bodyPr wrap="square">
            <a:spAutoFit/>
          </a:bodyPr>
          <a:lstStyle/>
          <a:p>
            <a:r>
              <a:rPr lang="zh-CN" altLang="en-US" sz="2000" b="1" dirty="0">
                <a:solidFill>
                  <a:schemeClr val="bg1"/>
                </a:solidFill>
                <a:cs typeface="+mn-ea"/>
                <a:sym typeface="+mn-lt"/>
              </a:rPr>
              <a:t>党支部八项基本任务</a:t>
            </a:r>
          </a:p>
        </p:txBody>
      </p:sp>
      <p:sp>
        <p:nvSpPr>
          <p:cNvPr id="9" name="矩形 8"/>
          <p:cNvSpPr/>
          <p:nvPr/>
        </p:nvSpPr>
        <p:spPr>
          <a:xfrm>
            <a:off x="3396013" y="3457555"/>
            <a:ext cx="7323422" cy="1753235"/>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（一）</a:t>
            </a:r>
            <a:r>
              <a:rPr lang="zh-CN" altLang="en-US" b="1" dirty="0">
                <a:solidFill>
                  <a:srgbClr val="FF0000"/>
                </a:solidFill>
                <a:latin typeface="华文中宋" pitchFamily="2" charset="-122"/>
                <a:ea typeface="华文中宋" pitchFamily="2" charset="-122"/>
              </a:rPr>
              <a:t>宣传和贯彻落实党的理论和路线方针政策，宣传和执行党中央、上级党组织及本党支部的决议。</a:t>
            </a:r>
            <a:r>
              <a:rPr lang="zh-CN" altLang="en-US" b="1" dirty="0">
                <a:latin typeface="华文中宋" pitchFamily="2" charset="-122"/>
                <a:ea typeface="华文中宋" pitchFamily="2" charset="-122"/>
              </a:rPr>
              <a:t>讨论决定或者参与决定本地区本部门本单位重要事项，充分发挥党员先锋模范作用，团结组织群众，努力完成本地区本部门本单位所担负的任务。</a:t>
            </a: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273300" y="1066165"/>
            <a:ext cx="8226425" cy="2168525"/>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（二）</a:t>
            </a:r>
            <a:r>
              <a:rPr lang="zh-CN" altLang="en-US" b="1" dirty="0">
                <a:solidFill>
                  <a:srgbClr val="FF0000"/>
                </a:solidFill>
                <a:latin typeface="华文中宋" pitchFamily="2" charset="-122"/>
                <a:ea typeface="华文中宋" pitchFamily="2" charset="-122"/>
              </a:rPr>
              <a:t>组织党员认真学习</a:t>
            </a:r>
            <a:r>
              <a:rPr lang="zh-CN" altLang="en-US" b="1" dirty="0">
                <a:latin typeface="华文中宋" pitchFamily="2" charset="-122"/>
                <a:ea typeface="华文中宋" pitchFamily="2" charset="-122"/>
              </a:rPr>
              <a:t>马克思列宁主义、毛泽东思想、邓小平理论、“三个代表”重要思想、科学发展观、习近平新时代中国特色社会主义思想，推进“两学一做”学习教育常态化制度化，学习党的路线方针政策和决议，学习党的基本知识，学习科学、文化、法律和业务知识。</a:t>
            </a:r>
            <a:r>
              <a:rPr lang="zh-CN" altLang="en-US" b="1" dirty="0">
                <a:solidFill>
                  <a:srgbClr val="FF0000"/>
                </a:solidFill>
                <a:latin typeface="华文中宋" pitchFamily="2" charset="-122"/>
                <a:ea typeface="华文中宋" pitchFamily="2" charset="-122"/>
              </a:rPr>
              <a:t>做好思想政治工作和意识形态工作。</a:t>
            </a: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77799"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三、基本任务</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矩形 1"/>
          <p:cNvSpPr/>
          <p:nvPr/>
        </p:nvSpPr>
        <p:spPr>
          <a:xfrm>
            <a:off x="2260600" y="3197860"/>
            <a:ext cx="8213725" cy="2168525"/>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（三）</a:t>
            </a:r>
            <a:r>
              <a:rPr lang="zh-CN" altLang="en-US" b="1" dirty="0">
                <a:solidFill>
                  <a:srgbClr val="FF0000"/>
                </a:solidFill>
                <a:latin typeface="华文中宋" pitchFamily="2" charset="-122"/>
                <a:ea typeface="华文中宋" pitchFamily="2" charset="-122"/>
              </a:rPr>
              <a:t>对党员进行教育、管理、监督和服务，</a:t>
            </a:r>
            <a:r>
              <a:rPr lang="zh-CN" altLang="en-US" b="1" dirty="0">
                <a:latin typeface="华文中宋" pitchFamily="2" charset="-122"/>
                <a:ea typeface="华文中宋" pitchFamily="2" charset="-122"/>
              </a:rPr>
              <a:t>突出政治教育，提高党员素质，坚定理想信念，增强党性，严格党的组织生活，开展批评和自我批评，维护和执行党的纪律，监督党员切实履行义务，保障党员的权利不受侵犯。加强和改进流动党员管理。关怀帮扶生活困难党员和老党员。做好党费收缴、使用和管</a:t>
            </a:r>
            <a:r>
              <a:rPr lang="zh-CN" altLang="en-US" b="1" dirty="0">
                <a:solidFill>
                  <a:schemeClr val="tx1"/>
                </a:solidFill>
                <a:latin typeface="华文中宋" pitchFamily="2" charset="-122"/>
                <a:ea typeface="华文中宋" pitchFamily="2" charset="-122"/>
              </a:rPr>
              <a:t>理工作。</a:t>
            </a:r>
            <a:r>
              <a:rPr lang="zh-CN" altLang="en-US" b="1" dirty="0">
                <a:latin typeface="华文中宋" pitchFamily="2" charset="-122"/>
                <a:ea typeface="华文中宋" pitchFamily="2" charset="-122"/>
              </a:rPr>
              <a:t>依规稳妥处置不合格党员。</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247900" y="1275715"/>
            <a:ext cx="8226425" cy="1753235"/>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（四）</a:t>
            </a:r>
            <a:r>
              <a:rPr lang="zh-CN" altLang="en-US" b="1" dirty="0">
                <a:solidFill>
                  <a:schemeClr val="accent2"/>
                </a:solidFill>
                <a:latin typeface="华文中宋" pitchFamily="2" charset="-122"/>
                <a:ea typeface="华文中宋" pitchFamily="2" charset="-122"/>
              </a:rPr>
              <a:t>密切联系群众，</a:t>
            </a:r>
            <a:r>
              <a:rPr lang="zh-CN" altLang="en-US" b="1" dirty="0">
                <a:latin typeface="华文中宋" pitchFamily="2" charset="-122"/>
                <a:ea typeface="华文中宋" pitchFamily="2" charset="-122"/>
              </a:rPr>
              <a:t>向群众宣传党的政策，经常了解群众对党员、党的工作的批评和意见，了解群众诉求，维护群众的正当权利和利益，做好群众的思想政治工作，凝聚广大群众的智慧和力量。</a:t>
            </a:r>
            <a:r>
              <a:rPr lang="zh-CN" altLang="en-US" b="1" dirty="0">
                <a:solidFill>
                  <a:schemeClr val="accent2"/>
                </a:solidFill>
                <a:latin typeface="华文中宋" pitchFamily="2" charset="-122"/>
                <a:ea typeface="华文中宋" pitchFamily="2" charset="-122"/>
              </a:rPr>
              <a:t>领导本地区本部门本单位</a:t>
            </a:r>
            <a:r>
              <a:rPr lang="zh-CN" altLang="en-US" b="1" dirty="0">
                <a:latin typeface="华文中宋" pitchFamily="2" charset="-122"/>
                <a:ea typeface="华文中宋" pitchFamily="2" charset="-122"/>
              </a:rPr>
              <a:t>工会、共青团、妇女组织等</a:t>
            </a:r>
            <a:r>
              <a:rPr lang="zh-CN" altLang="en-US" b="1" dirty="0">
                <a:solidFill>
                  <a:schemeClr val="accent2"/>
                </a:solidFill>
                <a:latin typeface="华文中宋" pitchFamily="2" charset="-122"/>
                <a:ea typeface="华文中宋" pitchFamily="2" charset="-122"/>
              </a:rPr>
              <a:t>群团组织，</a:t>
            </a:r>
            <a:r>
              <a:rPr lang="zh-CN" altLang="en-US" b="1" dirty="0">
                <a:latin typeface="华文中宋" pitchFamily="2" charset="-122"/>
                <a:ea typeface="华文中宋" pitchFamily="2" charset="-122"/>
              </a:rPr>
              <a:t>支持它们依照各自章程独立负责地开展工作。</a:t>
            </a: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77799"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三、基本任务</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矩形 1"/>
          <p:cNvSpPr/>
          <p:nvPr/>
        </p:nvSpPr>
        <p:spPr>
          <a:xfrm>
            <a:off x="2260600" y="3515360"/>
            <a:ext cx="8213725" cy="1337945"/>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（五）</a:t>
            </a:r>
            <a:r>
              <a:rPr lang="zh-CN" altLang="en-US" b="1" dirty="0">
                <a:solidFill>
                  <a:schemeClr val="accent2"/>
                </a:solidFill>
                <a:latin typeface="华文中宋" pitchFamily="2" charset="-122"/>
                <a:ea typeface="华文中宋" pitchFamily="2" charset="-122"/>
              </a:rPr>
              <a:t>对要求入党的积极分子进行教育和培养，做好经常性的发展党员工作，</a:t>
            </a:r>
            <a:r>
              <a:rPr lang="zh-CN" altLang="en-US" b="1" dirty="0">
                <a:latin typeface="华文中宋" pitchFamily="2" charset="-122"/>
                <a:ea typeface="华文中宋" pitchFamily="2" charset="-122"/>
              </a:rPr>
              <a:t>把政治标准放在首位，严格程序、严肃纪律，发展政治品质纯洁的党员。</a:t>
            </a:r>
            <a:r>
              <a:rPr lang="zh-CN" altLang="en-US" b="1" dirty="0">
                <a:solidFill>
                  <a:schemeClr val="accent2"/>
                </a:solidFill>
                <a:latin typeface="华文中宋" pitchFamily="2" charset="-122"/>
                <a:ea typeface="华文中宋" pitchFamily="2" charset="-122"/>
              </a:rPr>
              <a:t>发现、培养和推荐党员、群众中间的优秀人才。</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183765" y="1365250"/>
            <a:ext cx="8226425" cy="922020"/>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（六）</a:t>
            </a:r>
            <a:r>
              <a:rPr lang="zh-CN" altLang="en-US" b="1" dirty="0">
                <a:solidFill>
                  <a:schemeClr val="accent2"/>
                </a:solidFill>
                <a:latin typeface="华文中宋" pitchFamily="2" charset="-122"/>
                <a:ea typeface="华文中宋" pitchFamily="2" charset="-122"/>
              </a:rPr>
              <a:t>监督党员干部和其他任何工作人员</a:t>
            </a:r>
            <a:r>
              <a:rPr lang="zh-CN" altLang="en-US" b="1" dirty="0">
                <a:latin typeface="华文中宋" pitchFamily="2" charset="-122"/>
                <a:ea typeface="华文中宋" pitchFamily="2" charset="-122"/>
              </a:rPr>
              <a:t>严格遵守国家法律法规，严格遵守国家的财政经济法规和人事制度，不得侵占国家、集体和群众的利益。</a:t>
            </a: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77799"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三、基本任务</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矩形 1"/>
          <p:cNvSpPr/>
          <p:nvPr/>
        </p:nvSpPr>
        <p:spPr>
          <a:xfrm>
            <a:off x="2171065" y="4077335"/>
            <a:ext cx="8213725" cy="506730"/>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（八）按照规定，向党员、群众</a:t>
            </a:r>
            <a:r>
              <a:rPr lang="zh-CN" altLang="en-US" b="1" dirty="0">
                <a:solidFill>
                  <a:schemeClr val="accent2"/>
                </a:solidFill>
                <a:latin typeface="华文中宋" pitchFamily="2" charset="-122"/>
                <a:ea typeface="华文中宋" pitchFamily="2" charset="-122"/>
              </a:rPr>
              <a:t>通报党的工作情况，公开党内有关事务。</a:t>
            </a:r>
          </a:p>
        </p:txBody>
      </p:sp>
      <p:sp>
        <p:nvSpPr>
          <p:cNvPr id="3" name="矩形 2"/>
          <p:cNvSpPr/>
          <p:nvPr/>
        </p:nvSpPr>
        <p:spPr>
          <a:xfrm>
            <a:off x="2183765" y="2788920"/>
            <a:ext cx="8378825" cy="922020"/>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（七）</a:t>
            </a:r>
            <a:r>
              <a:rPr lang="zh-CN" altLang="en-US" b="1" dirty="0">
                <a:solidFill>
                  <a:schemeClr val="accent2"/>
                </a:solidFill>
                <a:latin typeface="华文中宋" pitchFamily="2" charset="-122"/>
                <a:ea typeface="华文中宋" pitchFamily="2" charset="-122"/>
              </a:rPr>
              <a:t>实事求是对党的建设、党的工作提出意见建议，</a:t>
            </a:r>
            <a:r>
              <a:rPr lang="zh-CN" altLang="en-US" b="1" dirty="0">
                <a:latin typeface="华文中宋" pitchFamily="2" charset="-122"/>
                <a:ea typeface="华文中宋" pitchFamily="2" charset="-122"/>
              </a:rPr>
              <a:t>及时向上级党组织报告重要情况。</a:t>
            </a:r>
            <a:r>
              <a:rPr lang="zh-CN" altLang="en-US" b="1" dirty="0">
                <a:solidFill>
                  <a:schemeClr val="accent2"/>
                </a:solidFill>
                <a:latin typeface="华文中宋" pitchFamily="2" charset="-122"/>
                <a:ea typeface="华文中宋" pitchFamily="2" charset="-122"/>
              </a:rPr>
              <a:t>教育党员、群众</a:t>
            </a:r>
            <a:r>
              <a:rPr lang="zh-CN" altLang="en-US" b="1" dirty="0">
                <a:latin typeface="华文中宋" pitchFamily="2" charset="-122"/>
                <a:ea typeface="华文中宋" pitchFamily="2" charset="-122"/>
              </a:rPr>
              <a:t>自觉抵制不良倾向，坚决同各种违纪违法行为作斗争。</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14"/>
          <p:cNvSpPr/>
          <p:nvPr/>
        </p:nvSpPr>
        <p:spPr>
          <a:xfrm flipH="1">
            <a:off x="2149475" y="1212850"/>
            <a:ext cx="498411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259965" y="1237615"/>
            <a:ext cx="4581525" cy="398780"/>
          </a:xfrm>
          <a:prstGeom prst="rect">
            <a:avLst/>
          </a:prstGeom>
        </p:spPr>
        <p:txBody>
          <a:bodyPr wrap="square">
            <a:spAutoFit/>
          </a:bodyPr>
          <a:lstStyle/>
          <a:p>
            <a:r>
              <a:rPr lang="zh-CN" altLang="en-US" sz="2000" b="1" dirty="0">
                <a:solidFill>
                  <a:schemeClr val="bg1"/>
                </a:solidFill>
                <a:cs typeface="+mn-ea"/>
                <a:sym typeface="+mn-lt"/>
              </a:rPr>
              <a:t>不同领域党支部，各自不同的重点任务</a:t>
            </a: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三、基本任务</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同侧圆角矩形 4"/>
          <p:cNvSpPr/>
          <p:nvPr/>
        </p:nvSpPr>
        <p:spPr>
          <a:xfrm>
            <a:off x="2602865" y="2853690"/>
            <a:ext cx="284734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cs typeface="+mn-ea"/>
              </a:rPr>
              <a:t>村 党 支 部</a:t>
            </a:r>
          </a:p>
        </p:txBody>
      </p:sp>
      <p:sp>
        <p:nvSpPr>
          <p:cNvPr id="6" name="矩形 5"/>
          <p:cNvSpPr/>
          <p:nvPr/>
        </p:nvSpPr>
        <p:spPr>
          <a:xfrm>
            <a:off x="2576830" y="3390900"/>
            <a:ext cx="2872740"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强调全面领导隶属本村的各类组织和各项工作</a:t>
            </a:r>
          </a:p>
        </p:txBody>
      </p:sp>
      <p:sp>
        <p:nvSpPr>
          <p:cNvPr id="7" name="同侧圆角矩形 6"/>
          <p:cNvSpPr/>
          <p:nvPr/>
        </p:nvSpPr>
        <p:spPr>
          <a:xfrm>
            <a:off x="6866890" y="2867025"/>
            <a:ext cx="284734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cs typeface="+mn-ea"/>
              </a:rPr>
              <a:t>社区党支部</a:t>
            </a:r>
          </a:p>
        </p:txBody>
      </p:sp>
      <p:sp>
        <p:nvSpPr>
          <p:cNvPr id="8" name="矩形 7"/>
          <p:cNvSpPr/>
          <p:nvPr/>
        </p:nvSpPr>
        <p:spPr>
          <a:xfrm>
            <a:off x="6840855" y="3404235"/>
            <a:ext cx="2872740"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强调全面领导隶属本社区的各类组织和各项工作</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三、基本任务</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同侧圆角矩形 4"/>
          <p:cNvSpPr/>
          <p:nvPr/>
        </p:nvSpPr>
        <p:spPr>
          <a:xfrm>
            <a:off x="2705100" y="1358900"/>
            <a:ext cx="284734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cs typeface="+mn-ea"/>
              </a:rPr>
              <a:t>国有企业和集体企业中的党支部</a:t>
            </a:r>
          </a:p>
        </p:txBody>
      </p:sp>
      <p:sp>
        <p:nvSpPr>
          <p:cNvPr id="6" name="矩形 5"/>
          <p:cNvSpPr/>
          <p:nvPr/>
        </p:nvSpPr>
        <p:spPr>
          <a:xfrm>
            <a:off x="2679065" y="1896110"/>
            <a:ext cx="2872740"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强调按规定参与企业重大问题的决策</a:t>
            </a:r>
          </a:p>
        </p:txBody>
      </p:sp>
      <p:sp>
        <p:nvSpPr>
          <p:cNvPr id="7" name="同侧圆角矩形 6"/>
          <p:cNvSpPr/>
          <p:nvPr/>
        </p:nvSpPr>
        <p:spPr>
          <a:xfrm>
            <a:off x="6969125" y="1372235"/>
            <a:ext cx="284734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cs typeface="+mn-ea"/>
              </a:rPr>
              <a:t>高校中的党支部</a:t>
            </a:r>
          </a:p>
        </p:txBody>
      </p:sp>
      <p:sp>
        <p:nvSpPr>
          <p:cNvPr id="8" name="矩形 7"/>
          <p:cNvSpPr/>
          <p:nvPr/>
        </p:nvSpPr>
        <p:spPr>
          <a:xfrm>
            <a:off x="6943090" y="1909445"/>
            <a:ext cx="2872740"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强调加强思想政治引领，筑牢学生理想信念根基</a:t>
            </a:r>
          </a:p>
        </p:txBody>
      </p:sp>
      <p:sp>
        <p:nvSpPr>
          <p:cNvPr id="2" name="同侧圆角矩形 1"/>
          <p:cNvSpPr/>
          <p:nvPr/>
        </p:nvSpPr>
        <p:spPr>
          <a:xfrm>
            <a:off x="2705100" y="3783330"/>
            <a:ext cx="284734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cs typeface="+mn-ea"/>
              </a:rPr>
              <a:t>非公有制经济组织中的党支部</a:t>
            </a:r>
          </a:p>
        </p:txBody>
      </p:sp>
      <p:sp>
        <p:nvSpPr>
          <p:cNvPr id="3" name="矩形 2"/>
          <p:cNvSpPr/>
          <p:nvPr/>
        </p:nvSpPr>
        <p:spPr>
          <a:xfrm>
            <a:off x="2679065" y="4320540"/>
            <a:ext cx="2872740"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强调团结凝聚职工群众，促进企业健康发展</a:t>
            </a:r>
          </a:p>
        </p:txBody>
      </p:sp>
      <p:sp>
        <p:nvSpPr>
          <p:cNvPr id="4" name="同侧圆角矩形 3"/>
          <p:cNvSpPr/>
          <p:nvPr/>
        </p:nvSpPr>
        <p:spPr>
          <a:xfrm>
            <a:off x="6969125" y="3796665"/>
            <a:ext cx="284734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cs typeface="+mn-ea"/>
              </a:rPr>
              <a:t>社会组织中的党支部</a:t>
            </a:r>
          </a:p>
        </p:txBody>
      </p:sp>
      <p:sp>
        <p:nvSpPr>
          <p:cNvPr id="9" name="矩形 8"/>
          <p:cNvSpPr/>
          <p:nvPr/>
        </p:nvSpPr>
        <p:spPr>
          <a:xfrm>
            <a:off x="6943090" y="4333875"/>
            <a:ext cx="2872740"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强调教育引导职工群众增强政治认同</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三、基本任务</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同侧圆角矩形 4"/>
          <p:cNvSpPr/>
          <p:nvPr/>
        </p:nvSpPr>
        <p:spPr>
          <a:xfrm>
            <a:off x="2705100" y="1358900"/>
            <a:ext cx="301371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cs typeface="+mn-ea"/>
              </a:rPr>
              <a:t>事业单位中的党支部</a:t>
            </a:r>
          </a:p>
        </p:txBody>
      </p:sp>
      <p:sp>
        <p:nvSpPr>
          <p:cNvPr id="6" name="矩形 5"/>
          <p:cNvSpPr/>
          <p:nvPr/>
        </p:nvSpPr>
        <p:spPr>
          <a:xfrm>
            <a:off x="2679065" y="1896110"/>
            <a:ext cx="3039110"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强调参与重要决策，服务人才成长，促进事业发展</a:t>
            </a:r>
          </a:p>
        </p:txBody>
      </p:sp>
      <p:sp>
        <p:nvSpPr>
          <p:cNvPr id="7" name="同侧圆角矩形 6"/>
          <p:cNvSpPr/>
          <p:nvPr/>
        </p:nvSpPr>
        <p:spPr>
          <a:xfrm>
            <a:off x="6969125" y="1372235"/>
            <a:ext cx="296164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cs typeface="+mn-ea"/>
              </a:rPr>
              <a:t>各级党和国家机关中的党支部</a:t>
            </a:r>
          </a:p>
        </p:txBody>
      </p:sp>
      <p:sp>
        <p:nvSpPr>
          <p:cNvPr id="8" name="矩形 7"/>
          <p:cNvSpPr/>
          <p:nvPr/>
        </p:nvSpPr>
        <p:spPr>
          <a:xfrm>
            <a:off x="6943090" y="1909445"/>
            <a:ext cx="2988310"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强调围绕服务中心、建设队伍开展工作</a:t>
            </a:r>
          </a:p>
        </p:txBody>
      </p:sp>
      <p:sp>
        <p:nvSpPr>
          <p:cNvPr id="2" name="同侧圆角矩形 1"/>
          <p:cNvSpPr/>
          <p:nvPr/>
        </p:nvSpPr>
        <p:spPr>
          <a:xfrm>
            <a:off x="2705100" y="3783330"/>
            <a:ext cx="301371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cs typeface="+mn-ea"/>
              </a:rPr>
              <a:t>流动党员党支部</a:t>
            </a:r>
          </a:p>
        </p:txBody>
      </p:sp>
      <p:sp>
        <p:nvSpPr>
          <p:cNvPr id="3" name="矩形 2"/>
          <p:cNvSpPr/>
          <p:nvPr/>
        </p:nvSpPr>
        <p:spPr>
          <a:xfrm>
            <a:off x="2679065" y="4320540"/>
            <a:ext cx="3039745"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强调组织流动党员开展政治学习，过好组织生活</a:t>
            </a:r>
          </a:p>
        </p:txBody>
      </p:sp>
      <p:sp>
        <p:nvSpPr>
          <p:cNvPr id="4" name="同侧圆角矩形 3"/>
          <p:cNvSpPr/>
          <p:nvPr/>
        </p:nvSpPr>
        <p:spPr>
          <a:xfrm>
            <a:off x="6969125" y="3796665"/>
            <a:ext cx="2961640" cy="523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cs typeface="+mn-ea"/>
              </a:rPr>
              <a:t>离退休干部职工党支部</a:t>
            </a:r>
          </a:p>
        </p:txBody>
      </p:sp>
      <p:sp>
        <p:nvSpPr>
          <p:cNvPr id="9" name="矩形 8"/>
          <p:cNvSpPr/>
          <p:nvPr/>
        </p:nvSpPr>
        <p:spPr>
          <a:xfrm>
            <a:off x="6943090" y="4333875"/>
            <a:ext cx="2987675" cy="12636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a:t>强调引导离退休干部职工党员结合自身实际发挥作用</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4097" y="1057274"/>
            <a:ext cx="4966103" cy="1019177"/>
          </a:xfrm>
          <a:prstGeom prst="rect">
            <a:avLst/>
          </a:prstGeom>
          <a:no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TextBox 177"/>
          <p:cNvSpPr txBox="1"/>
          <p:nvPr/>
        </p:nvSpPr>
        <p:spPr>
          <a:xfrm>
            <a:off x="5396924" y="1252084"/>
            <a:ext cx="2756476" cy="706755"/>
          </a:xfrm>
          <a:prstGeom prst="rect">
            <a:avLst/>
          </a:prstGeom>
          <a:noFill/>
        </p:spPr>
        <p:txBody>
          <a:bodyPr wrap="square" rtlCol="0">
            <a:spAutoFit/>
          </a:bodyPr>
          <a:lstStyle/>
          <a:p>
            <a:pPr algn="dist"/>
            <a:r>
              <a:rPr lang="zh-CN" altLang="en-US" sz="4000" b="1" dirty="0">
                <a:solidFill>
                  <a:srgbClr val="9F0004"/>
                </a:solidFill>
                <a:cs typeface="+mn-ea"/>
                <a:sym typeface="+mn-lt"/>
              </a:rPr>
              <a:t>工作机制</a:t>
            </a:r>
          </a:p>
        </p:txBody>
      </p:sp>
      <p:cxnSp>
        <p:nvCxnSpPr>
          <p:cNvPr id="5" name="直接连接符 4"/>
          <p:cNvCxnSpPr/>
          <p:nvPr/>
        </p:nvCxnSpPr>
        <p:spPr>
          <a:xfrm>
            <a:off x="2825645" y="2355335"/>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2825645" y="2460870"/>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825646" y="1057275"/>
            <a:ext cx="927204" cy="1019176"/>
            <a:chOff x="1916488" y="1995686"/>
            <a:chExt cx="999329" cy="1080120"/>
          </a:xfrm>
        </p:grpSpPr>
        <p:sp>
          <p:nvSpPr>
            <p:cNvPr id="10" name="矩形 9"/>
            <p:cNvSpPr/>
            <p:nvPr/>
          </p:nvSpPr>
          <p:spPr>
            <a:xfrm>
              <a:off x="1916488" y="1995686"/>
              <a:ext cx="999329" cy="108012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50"/>
            <p:cNvSpPr txBox="1"/>
            <p:nvPr/>
          </p:nvSpPr>
          <p:spPr>
            <a:xfrm>
              <a:off x="2035759" y="2172724"/>
              <a:ext cx="880058" cy="749017"/>
            </a:xfrm>
            <a:prstGeom prst="rect">
              <a:avLst/>
            </a:prstGeom>
            <a:noFill/>
          </p:spPr>
          <p:txBody>
            <a:bodyPr wrap="square" rtlCol="0">
              <a:spAutoFit/>
            </a:bodyPr>
            <a:lstStyle/>
            <a:p>
              <a:r>
                <a:rPr lang="zh-CN" altLang="en-US" sz="4000" dirty="0" smtClean="0">
                  <a:solidFill>
                    <a:schemeClr val="bg1"/>
                  </a:solidFill>
                  <a:cs typeface="+mn-ea"/>
                  <a:sym typeface="+mn-lt"/>
                </a:rPr>
                <a:t>四、</a:t>
              </a:r>
              <a:endParaRPr lang="zh-CN" altLang="en-US" sz="4000" dirty="0">
                <a:solidFill>
                  <a:schemeClr val="bg1"/>
                </a:solidFill>
                <a:cs typeface="+mn-ea"/>
                <a:sym typeface="+mn-lt"/>
              </a:endParaRPr>
            </a:p>
          </p:txBody>
        </p:sp>
      </p:gr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圆角 4"/>
          <p:cNvSpPr/>
          <p:nvPr/>
        </p:nvSpPr>
        <p:spPr>
          <a:xfrm>
            <a:off x="6087110" y="2990850"/>
            <a:ext cx="3530600" cy="548005"/>
          </a:xfrm>
          <a:prstGeom prst="roundRect">
            <a:avLst>
              <a:gd name="adj" fmla="val 5000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5" name="矩形: 圆角 44"/>
          <p:cNvSpPr/>
          <p:nvPr/>
        </p:nvSpPr>
        <p:spPr>
          <a:xfrm>
            <a:off x="6087110" y="3927475"/>
            <a:ext cx="3492500" cy="548005"/>
          </a:xfrm>
          <a:prstGeom prst="roundRect">
            <a:avLst>
              <a:gd name="adj" fmla="val 5000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6" name="矩形: 圆角 45"/>
          <p:cNvSpPr/>
          <p:nvPr/>
        </p:nvSpPr>
        <p:spPr>
          <a:xfrm>
            <a:off x="6114415" y="4860290"/>
            <a:ext cx="3465830" cy="548005"/>
          </a:xfrm>
          <a:prstGeom prst="roundRect">
            <a:avLst>
              <a:gd name="adj" fmla="val 5000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圆角 5"/>
          <p:cNvSpPr/>
          <p:nvPr/>
        </p:nvSpPr>
        <p:spPr>
          <a:xfrm>
            <a:off x="2419985" y="2902585"/>
            <a:ext cx="2964180" cy="2098675"/>
          </a:xfrm>
          <a:custGeom>
            <a:avLst/>
            <a:gdLst>
              <a:gd name="connsiteX0" fmla="*/ 0 w 4724400"/>
              <a:gd name="connsiteY0" fmla="*/ 0 h 3013730"/>
              <a:gd name="connsiteX1" fmla="*/ 4724400 w 4724400"/>
              <a:gd name="connsiteY1" fmla="*/ 0 h 3013730"/>
              <a:gd name="connsiteX2" fmla="*/ 4724400 w 4724400"/>
              <a:gd name="connsiteY2" fmla="*/ 3013730 h 3013730"/>
              <a:gd name="connsiteX3" fmla="*/ 0 w 4724400"/>
              <a:gd name="connsiteY3" fmla="*/ 3013730 h 3013730"/>
              <a:gd name="connsiteX4" fmla="*/ 0 w 4724400"/>
              <a:gd name="connsiteY4" fmla="*/ 0 h 3013730"/>
              <a:gd name="connsiteX0-1" fmla="*/ 0 w 4724400"/>
              <a:gd name="connsiteY0-2" fmla="*/ 0 h 3013730"/>
              <a:gd name="connsiteX1-3" fmla="*/ 4267200 w 4724400"/>
              <a:gd name="connsiteY1-4" fmla="*/ 76200 h 3013730"/>
              <a:gd name="connsiteX2-5" fmla="*/ 4724400 w 4724400"/>
              <a:gd name="connsiteY2-6" fmla="*/ 3013730 h 3013730"/>
              <a:gd name="connsiteX3-7" fmla="*/ 0 w 4724400"/>
              <a:gd name="connsiteY3-8" fmla="*/ 3013730 h 3013730"/>
              <a:gd name="connsiteX4-9" fmla="*/ 0 w 4724400"/>
              <a:gd name="connsiteY4-10" fmla="*/ 0 h 3013730"/>
              <a:gd name="connsiteX0-11" fmla="*/ 0 w 4724400"/>
              <a:gd name="connsiteY0-12" fmla="*/ 0 h 3013730"/>
              <a:gd name="connsiteX1-13" fmla="*/ 4267200 w 4724400"/>
              <a:gd name="connsiteY1-14" fmla="*/ 76200 h 3013730"/>
              <a:gd name="connsiteX2-15" fmla="*/ 4724400 w 4724400"/>
              <a:gd name="connsiteY2-16" fmla="*/ 3013730 h 3013730"/>
              <a:gd name="connsiteX3-17" fmla="*/ 114300 w 4724400"/>
              <a:gd name="connsiteY3-18" fmla="*/ 2651780 h 3013730"/>
              <a:gd name="connsiteX4-19" fmla="*/ 0 w 4724400"/>
              <a:gd name="connsiteY4-20" fmla="*/ 0 h 3013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724400" h="3013730">
                <a:moveTo>
                  <a:pt x="0" y="0"/>
                </a:moveTo>
                <a:lnTo>
                  <a:pt x="4267200" y="76200"/>
                </a:lnTo>
                <a:lnTo>
                  <a:pt x="4724400" y="3013730"/>
                </a:lnTo>
                <a:lnTo>
                  <a:pt x="114300" y="2651780"/>
                </a:lnTo>
                <a:lnTo>
                  <a:pt x="0" y="0"/>
                </a:lnTo>
                <a:close/>
              </a:path>
            </a:pathLst>
          </a:cu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FEFEE3"/>
                </a:solidFill>
                <a:cs typeface="+mn-ea"/>
                <a:sym typeface="+mn-lt"/>
              </a:rPr>
              <a:t>“</a:t>
            </a:r>
            <a:r>
              <a:rPr lang="zh-CN" altLang="en-US" sz="3200" b="1" dirty="0">
                <a:solidFill>
                  <a:srgbClr val="FEFEE3"/>
                </a:solidFill>
                <a:cs typeface="+mn-ea"/>
                <a:sym typeface="+mn-lt"/>
              </a:rPr>
              <a:t>三 会</a:t>
            </a:r>
            <a:r>
              <a:rPr lang="en-US" altLang="zh-CN" sz="3200" b="1" dirty="0">
                <a:solidFill>
                  <a:srgbClr val="FEFEE3"/>
                </a:solidFill>
                <a:cs typeface="+mn-ea"/>
                <a:sym typeface="+mn-lt"/>
              </a:rPr>
              <a:t>”</a:t>
            </a:r>
            <a:endParaRPr lang="zh-CN" altLang="en-US" sz="3200" b="1" dirty="0">
              <a:solidFill>
                <a:srgbClr val="FEFEE3"/>
              </a:solidFill>
              <a:cs typeface="+mn-ea"/>
              <a:sym typeface="+mn-lt"/>
            </a:endParaRPr>
          </a:p>
        </p:txBody>
      </p:sp>
      <p:sp>
        <p:nvSpPr>
          <p:cNvPr id="17" name="11"/>
          <p:cNvSpPr>
            <a:spLocks noChangeAspect="1"/>
          </p:cNvSpPr>
          <p:nvPr/>
        </p:nvSpPr>
        <p:spPr>
          <a:xfrm flipH="1">
            <a:off x="6087104" y="3003008"/>
            <a:ext cx="540000" cy="540000"/>
          </a:xfrm>
          <a:prstGeom prst="ellipse">
            <a:avLst/>
          </a:prstGeom>
          <a:solidFill>
            <a:srgbClr val="9F000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cs typeface="+mn-ea"/>
                <a:sym typeface="+mn-lt"/>
              </a:rPr>
              <a:t>1</a:t>
            </a:r>
            <a:endParaRPr kumimoji="0" sz="1800" b="0" i="0" u="none" strike="noStrike" kern="1200" cap="none" spc="0" normalizeH="0" baseline="0" noProof="0" dirty="0">
              <a:ln>
                <a:noFill/>
              </a:ln>
              <a:solidFill>
                <a:prstClr val="white"/>
              </a:solidFill>
              <a:effectLst/>
              <a:uLnTx/>
              <a:uFillTx/>
              <a:cs typeface="+mn-ea"/>
              <a:sym typeface="+mn-lt"/>
            </a:endParaRPr>
          </a:p>
        </p:txBody>
      </p:sp>
      <p:sp>
        <p:nvSpPr>
          <p:cNvPr id="18" name="33"/>
          <p:cNvSpPr>
            <a:spLocks noChangeAspect="1"/>
          </p:cNvSpPr>
          <p:nvPr/>
        </p:nvSpPr>
        <p:spPr>
          <a:xfrm flipH="1">
            <a:off x="6114100" y="4880034"/>
            <a:ext cx="540000" cy="540000"/>
          </a:xfrm>
          <a:prstGeom prst="ellipse">
            <a:avLst/>
          </a:prstGeom>
          <a:solidFill>
            <a:srgbClr val="9F000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cs typeface="+mn-ea"/>
                <a:sym typeface="+mn-lt"/>
              </a:rPr>
              <a:t>3</a:t>
            </a:r>
            <a:endParaRPr kumimoji="0" sz="1800" b="0" i="0" u="none" strike="noStrike" kern="1200" cap="none" spc="0" normalizeH="0" baseline="0" noProof="0" dirty="0">
              <a:ln>
                <a:noFill/>
              </a:ln>
              <a:solidFill>
                <a:prstClr val="white"/>
              </a:solidFill>
              <a:effectLst/>
              <a:uLnTx/>
              <a:uFillTx/>
              <a:cs typeface="+mn-ea"/>
              <a:sym typeface="+mn-lt"/>
            </a:endParaRPr>
          </a:p>
        </p:txBody>
      </p:sp>
      <p:sp>
        <p:nvSpPr>
          <p:cNvPr id="19" name="22"/>
          <p:cNvSpPr>
            <a:spLocks noChangeAspect="1"/>
          </p:cNvSpPr>
          <p:nvPr/>
        </p:nvSpPr>
        <p:spPr>
          <a:xfrm flipH="1">
            <a:off x="6087104" y="3951046"/>
            <a:ext cx="540000" cy="540000"/>
          </a:xfrm>
          <a:prstGeom prst="ellipse">
            <a:avLst/>
          </a:prstGeom>
          <a:solidFill>
            <a:srgbClr val="9F000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cs typeface="+mn-ea"/>
                <a:sym typeface="+mn-lt"/>
              </a:rPr>
              <a:t>2</a:t>
            </a:r>
            <a:endParaRPr kumimoji="0" sz="1800" b="0" i="0" u="none" strike="noStrike" kern="1200" cap="none" spc="0" normalizeH="0" baseline="0" noProof="0" dirty="0">
              <a:ln>
                <a:noFill/>
              </a:ln>
              <a:solidFill>
                <a:prstClr val="white"/>
              </a:solidFill>
              <a:effectLst/>
              <a:uLnTx/>
              <a:uFillTx/>
              <a:cs typeface="+mn-ea"/>
              <a:sym typeface="+mn-lt"/>
            </a:endParaRPr>
          </a:p>
        </p:txBody>
      </p:sp>
      <p:sp>
        <p:nvSpPr>
          <p:cNvPr id="20" name="矩形 19"/>
          <p:cNvSpPr/>
          <p:nvPr/>
        </p:nvSpPr>
        <p:spPr>
          <a:xfrm>
            <a:off x="6967855" y="3061970"/>
            <a:ext cx="2193290" cy="398780"/>
          </a:xfrm>
          <a:prstGeom prst="rect">
            <a:avLst/>
          </a:prstGeom>
        </p:spPr>
        <p:txBody>
          <a:bodyPr wrap="square">
            <a:spAutoFit/>
          </a:bodyPr>
          <a:lstStyle/>
          <a:p>
            <a:pPr lvl="0" algn="just">
              <a:defRPr/>
            </a:pPr>
            <a:r>
              <a:rPr lang="zh-CN" altLang="en-US" sz="2000" b="1" dirty="0">
                <a:solidFill>
                  <a:schemeClr val="tx1">
                    <a:lumMod val="75000"/>
                    <a:lumOff val="25000"/>
                  </a:schemeClr>
                </a:solidFill>
                <a:cs typeface="+mn-ea"/>
                <a:sym typeface="+mn-lt"/>
              </a:rPr>
              <a:t>党支部党员大会</a:t>
            </a:r>
            <a:endParaRPr kumimoji="0" lang="zh-CN" altLang="en-US" sz="2000" b="1" i="0" u="none" strike="noStrike" kern="100" cap="none" spc="0" normalizeH="0" baseline="0" noProof="0" dirty="0">
              <a:ln>
                <a:noFill/>
              </a:ln>
              <a:solidFill>
                <a:schemeClr val="tx1">
                  <a:lumMod val="75000"/>
                  <a:lumOff val="25000"/>
                </a:schemeClr>
              </a:solidFill>
              <a:effectLst/>
              <a:uLnTx/>
              <a:uFillTx/>
              <a:cs typeface="+mn-ea"/>
              <a:sym typeface="+mn-lt"/>
            </a:endParaRPr>
          </a:p>
        </p:txBody>
      </p:sp>
      <p:sp>
        <p:nvSpPr>
          <p:cNvPr id="13" name="矩形 12"/>
          <p:cNvSpPr/>
          <p:nvPr/>
        </p:nvSpPr>
        <p:spPr>
          <a:xfrm>
            <a:off x="6971665" y="4001770"/>
            <a:ext cx="2029460" cy="398780"/>
          </a:xfrm>
          <a:prstGeom prst="rect">
            <a:avLst/>
          </a:prstGeom>
        </p:spPr>
        <p:txBody>
          <a:bodyPr wrap="square">
            <a:spAutoFit/>
          </a:bodyPr>
          <a:lstStyle/>
          <a:p>
            <a:pPr lvl="0" algn="just">
              <a:defRPr/>
            </a:pPr>
            <a:r>
              <a:rPr lang="zh-CN" altLang="en-US" sz="2000" b="1" dirty="0">
                <a:solidFill>
                  <a:schemeClr val="tx1">
                    <a:lumMod val="75000"/>
                    <a:lumOff val="25000"/>
                  </a:schemeClr>
                </a:solidFill>
                <a:cs typeface="+mn-ea"/>
                <a:sym typeface="+mn-lt"/>
              </a:rPr>
              <a:t>党支部委员会</a:t>
            </a:r>
            <a:endParaRPr kumimoji="0" lang="zh-CN" altLang="en-US" sz="2000" b="1" i="0" u="none" strike="noStrike" kern="100" cap="none" spc="0" normalizeH="0" baseline="0" noProof="0" dirty="0">
              <a:ln>
                <a:noFill/>
              </a:ln>
              <a:solidFill>
                <a:schemeClr val="tx1">
                  <a:lumMod val="75000"/>
                  <a:lumOff val="25000"/>
                </a:schemeClr>
              </a:solidFill>
              <a:effectLst/>
              <a:uLnTx/>
              <a:uFillTx/>
              <a:cs typeface="+mn-ea"/>
              <a:sym typeface="+mn-lt"/>
            </a:endParaRPr>
          </a:p>
        </p:txBody>
      </p:sp>
      <p:sp>
        <p:nvSpPr>
          <p:cNvPr id="22" name="矩形 21"/>
          <p:cNvSpPr/>
          <p:nvPr/>
        </p:nvSpPr>
        <p:spPr>
          <a:xfrm>
            <a:off x="6994525" y="4961255"/>
            <a:ext cx="1509395" cy="398780"/>
          </a:xfrm>
          <a:prstGeom prst="rect">
            <a:avLst/>
          </a:prstGeom>
        </p:spPr>
        <p:txBody>
          <a:bodyPr wrap="square">
            <a:spAutoFit/>
          </a:bodyPr>
          <a:lstStyle/>
          <a:p>
            <a:pPr lvl="0" algn="just">
              <a:defRPr/>
            </a:pPr>
            <a:r>
              <a:rPr lang="zh-CN" altLang="en-US" sz="2000" b="1" dirty="0">
                <a:solidFill>
                  <a:schemeClr val="tx1">
                    <a:lumMod val="75000"/>
                    <a:lumOff val="25000"/>
                  </a:schemeClr>
                </a:solidFill>
                <a:cs typeface="+mn-ea"/>
                <a:sym typeface="+mn-lt"/>
              </a:rPr>
              <a:t>党小组</a:t>
            </a:r>
            <a:endParaRPr kumimoji="0" lang="zh-CN" altLang="en-US" sz="2000" b="1" i="0" u="none" strike="noStrike" kern="100" cap="none" spc="0" normalizeH="0" baseline="0" noProof="0" dirty="0">
              <a:ln>
                <a:noFill/>
              </a:ln>
              <a:solidFill>
                <a:schemeClr val="tx1">
                  <a:lumMod val="75000"/>
                  <a:lumOff val="25000"/>
                </a:schemeClr>
              </a:solidFill>
              <a:effectLst/>
              <a:uLnTx/>
              <a:uFillTx/>
              <a:cs typeface="+mn-ea"/>
              <a:sym typeface="+mn-lt"/>
            </a:endParaRPr>
          </a:p>
        </p:txBody>
      </p:sp>
      <p:pic>
        <p:nvPicPr>
          <p:cNvPr id="47" name="图片 46" descr="liangxueyizuo2.png"/>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contrast="25000"/>
                    </a14:imgEffect>
                    <a14:imgEffect>
                      <a14:colorTemperature colorTemp="11500"/>
                    </a14:imgEffect>
                  </a14:imgLayer>
                </a14:imgProps>
              </a:ext>
            </a:extLst>
          </a:blip>
          <a:stretch>
            <a:fillRect/>
          </a:stretch>
        </p:blipFill>
        <p:spPr>
          <a:xfrm flipH="1">
            <a:off x="5036185" y="3709035"/>
            <a:ext cx="541020" cy="12922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四、工作机制</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81810" y="840740"/>
            <a:ext cx="2457450"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854200" y="889635"/>
            <a:ext cx="2104390" cy="398780"/>
          </a:xfrm>
          <a:prstGeom prst="rect">
            <a:avLst/>
          </a:prstGeom>
        </p:spPr>
        <p:txBody>
          <a:bodyPr wrap="square">
            <a:spAutoFit/>
          </a:bodyPr>
          <a:lstStyle/>
          <a:p>
            <a:r>
              <a:rPr lang="zh-CN" altLang="en-US" sz="2000" b="1" dirty="0">
                <a:solidFill>
                  <a:schemeClr val="bg1"/>
                </a:solidFill>
                <a:cs typeface="+mn-ea"/>
                <a:sym typeface="+mn-lt"/>
              </a:rPr>
              <a:t>党支部党员大会</a:t>
            </a:r>
          </a:p>
        </p:txBody>
      </p:sp>
      <p:sp>
        <p:nvSpPr>
          <p:cNvPr id="10" name="矩形 9"/>
          <p:cNvSpPr/>
          <p:nvPr/>
        </p:nvSpPr>
        <p:spPr>
          <a:xfrm>
            <a:off x="2075815" y="131381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【会议频次</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00" name="文本框 99"/>
          <p:cNvSpPr txBox="1"/>
          <p:nvPr/>
        </p:nvSpPr>
        <p:spPr>
          <a:xfrm>
            <a:off x="4416425" y="838518"/>
            <a:ext cx="5080000" cy="506730"/>
          </a:xfrm>
          <a:prstGeom prst="rect">
            <a:avLst/>
          </a:prstGeom>
          <a:noFill/>
          <a:ln w="9525">
            <a:noFill/>
          </a:ln>
        </p:spPr>
        <p:txBody>
          <a:bodyPr wrap="square">
            <a:spAutoFit/>
          </a:bodyPr>
          <a:lstStyle/>
          <a:p>
            <a:pPr algn="l">
              <a:lnSpc>
                <a:spcPct val="150000"/>
              </a:lnSpc>
            </a:pPr>
            <a:r>
              <a:rPr lang="zh-CN" altLang="en-US" b="1" dirty="0">
                <a:solidFill>
                  <a:srgbClr val="FF0000"/>
                </a:solidFill>
                <a:latin typeface="华文中宋" pitchFamily="2" charset="-122"/>
                <a:ea typeface="华文中宋" pitchFamily="2" charset="-122"/>
              </a:rPr>
              <a:t>党支部的议事决策机构，由全体党员参加</a:t>
            </a:r>
          </a:p>
        </p:txBody>
      </p:sp>
      <p:sp>
        <p:nvSpPr>
          <p:cNvPr id="11" name="文本框 10"/>
          <p:cNvSpPr txBox="1"/>
          <p:nvPr/>
        </p:nvSpPr>
        <p:spPr>
          <a:xfrm>
            <a:off x="3856990" y="1313815"/>
            <a:ext cx="2399030" cy="506730"/>
          </a:xfrm>
          <a:prstGeom prst="rect">
            <a:avLst/>
          </a:prstGeom>
          <a:noFill/>
          <a:ln w="9525">
            <a:noFill/>
          </a:ln>
        </p:spPr>
        <p:txBody>
          <a:bodyPr wrap="square">
            <a:spAutoFit/>
          </a:bodyPr>
          <a:lstStyle/>
          <a:p>
            <a:pPr algn="l">
              <a:lnSpc>
                <a:spcPct val="150000"/>
              </a:lnSpc>
            </a:pPr>
            <a:r>
              <a:rPr lang="zh-CN" altLang="en-US" b="1" dirty="0">
                <a:solidFill>
                  <a:schemeClr val="tx1"/>
                </a:solidFill>
                <a:latin typeface="华文中宋" pitchFamily="2" charset="-122"/>
                <a:ea typeface="华文中宋" pitchFamily="2" charset="-122"/>
              </a:rPr>
              <a:t>一般</a:t>
            </a:r>
            <a:r>
              <a:rPr lang="zh-CN" altLang="en-US" b="1" dirty="0">
                <a:solidFill>
                  <a:schemeClr val="accent2"/>
                </a:solidFill>
                <a:latin typeface="华文中宋" pitchFamily="2" charset="-122"/>
                <a:ea typeface="华文中宋" pitchFamily="2" charset="-122"/>
              </a:rPr>
              <a:t>每季度</a:t>
            </a:r>
            <a:r>
              <a:rPr lang="zh-CN" altLang="en-US" b="1" dirty="0">
                <a:solidFill>
                  <a:schemeClr val="tx1"/>
                </a:solidFill>
                <a:latin typeface="华文中宋" pitchFamily="2" charset="-122"/>
                <a:ea typeface="华文中宋" pitchFamily="2" charset="-122"/>
              </a:rPr>
              <a:t>召开</a:t>
            </a:r>
            <a:r>
              <a:rPr lang="en-US" altLang="zh-CN" b="1" dirty="0">
                <a:solidFill>
                  <a:schemeClr val="tx1"/>
                </a:solidFill>
                <a:latin typeface="华文中宋" pitchFamily="2" charset="-122"/>
                <a:ea typeface="华文中宋" pitchFamily="2" charset="-122"/>
              </a:rPr>
              <a:t>1</a:t>
            </a:r>
            <a:r>
              <a:rPr lang="zh-CN" altLang="en-US" b="1" dirty="0">
                <a:solidFill>
                  <a:schemeClr val="tx1"/>
                </a:solidFill>
                <a:latin typeface="华文中宋" pitchFamily="2" charset="-122"/>
                <a:ea typeface="华文中宋" pitchFamily="2" charset="-122"/>
              </a:rPr>
              <a:t>次</a:t>
            </a:r>
          </a:p>
        </p:txBody>
      </p:sp>
      <p:sp>
        <p:nvSpPr>
          <p:cNvPr id="12" name="矩形 11"/>
          <p:cNvSpPr/>
          <p:nvPr/>
        </p:nvSpPr>
        <p:spPr>
          <a:xfrm>
            <a:off x="2076450" y="173672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【职权</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3" name="文本框 12"/>
          <p:cNvSpPr txBox="1"/>
          <p:nvPr/>
        </p:nvSpPr>
        <p:spPr>
          <a:xfrm>
            <a:off x="3501390" y="1736725"/>
            <a:ext cx="7389495" cy="2214880"/>
          </a:xfrm>
          <a:prstGeom prst="rect">
            <a:avLst/>
          </a:prstGeom>
          <a:noFill/>
          <a:ln w="9525">
            <a:noFill/>
          </a:ln>
        </p:spPr>
        <p:txBody>
          <a:bodyPr wrap="square">
            <a:spAutoFit/>
          </a:bodyPr>
          <a:lstStyle/>
          <a:p>
            <a:pPr algn="l" fontAlgn="auto">
              <a:lnSpc>
                <a:spcPts val="2760"/>
              </a:lnSpc>
            </a:pPr>
            <a:r>
              <a:rPr lang="en-US" b="1" dirty="0">
                <a:solidFill>
                  <a:schemeClr val="tx1"/>
                </a:solidFill>
                <a:latin typeface="华文中宋" pitchFamily="2" charset="-122"/>
                <a:ea typeface="华文中宋" pitchFamily="2" charset="-122"/>
              </a:rPr>
              <a:t>   </a:t>
            </a:r>
            <a:r>
              <a:rPr b="1" dirty="0">
                <a:solidFill>
                  <a:schemeClr val="tx1"/>
                </a:solidFill>
                <a:latin typeface="华文中宋" pitchFamily="2" charset="-122"/>
                <a:ea typeface="华文中宋" pitchFamily="2" charset="-122"/>
              </a:rPr>
              <a:t>听取和审查党支部委员会的工作报告；</a:t>
            </a:r>
          </a:p>
          <a:p>
            <a:pPr algn="l" fontAlgn="auto">
              <a:lnSpc>
                <a:spcPts val="2760"/>
              </a:lnSpc>
            </a:pPr>
            <a:r>
              <a:rPr b="1" dirty="0">
                <a:solidFill>
                  <a:schemeClr val="tx1"/>
                </a:solidFill>
                <a:latin typeface="华文中宋" pitchFamily="2" charset="-122"/>
                <a:ea typeface="华文中宋" pitchFamily="2" charset="-122"/>
              </a:rPr>
              <a:t>   按照规定开展党支部选举工作，推荐出席上级党代表大会的代表候选人，选举出席上级党代表大会的代表；</a:t>
            </a:r>
          </a:p>
          <a:p>
            <a:pPr algn="l" fontAlgn="auto">
              <a:lnSpc>
                <a:spcPts val="2760"/>
              </a:lnSpc>
            </a:pPr>
            <a:r>
              <a:rPr b="1" dirty="0">
                <a:solidFill>
                  <a:schemeClr val="tx1"/>
                </a:solidFill>
                <a:latin typeface="华文中宋" pitchFamily="2" charset="-122"/>
                <a:ea typeface="华文中宋" pitchFamily="2" charset="-122"/>
              </a:rPr>
              <a:t>   讨论和表决接收预备党员和预备党员转正、延长预备期或者取消预备党员资格；</a:t>
            </a:r>
          </a:p>
          <a:p>
            <a:pPr algn="l" fontAlgn="auto">
              <a:lnSpc>
                <a:spcPts val="2760"/>
              </a:lnSpc>
            </a:pPr>
            <a:r>
              <a:rPr b="1" dirty="0">
                <a:solidFill>
                  <a:schemeClr val="tx1"/>
                </a:solidFill>
                <a:latin typeface="华文中宋" pitchFamily="2" charset="-122"/>
                <a:ea typeface="华文中宋" pitchFamily="2" charset="-122"/>
              </a:rPr>
              <a:t>   讨论决定对党员的表彰表扬、组织处置和纪律处分；</a:t>
            </a:r>
          </a:p>
        </p:txBody>
      </p:sp>
      <p:sp>
        <p:nvSpPr>
          <p:cNvPr id="14" name="矩形 13"/>
          <p:cNvSpPr/>
          <p:nvPr/>
        </p:nvSpPr>
        <p:spPr>
          <a:xfrm>
            <a:off x="2076450" y="400875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【运作程序</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7" name="文本框 16"/>
          <p:cNvSpPr txBox="1"/>
          <p:nvPr/>
        </p:nvSpPr>
        <p:spPr>
          <a:xfrm>
            <a:off x="3501390" y="4008755"/>
            <a:ext cx="7389495" cy="1887696"/>
          </a:xfrm>
          <a:prstGeom prst="rect">
            <a:avLst/>
          </a:prstGeom>
          <a:noFill/>
          <a:ln w="9525">
            <a:noFill/>
          </a:ln>
        </p:spPr>
        <p:txBody>
          <a:bodyPr wrap="square">
            <a:spAutoFit/>
          </a:bodyPr>
          <a:lstStyle/>
          <a:p>
            <a:pPr algn="l" fontAlgn="auto">
              <a:lnSpc>
                <a:spcPts val="2760"/>
              </a:lnSpc>
            </a:pPr>
            <a:r>
              <a:rPr lang="en-US" b="1" dirty="0">
                <a:solidFill>
                  <a:schemeClr val="tx1"/>
                </a:solidFill>
                <a:latin typeface="华文中宋" pitchFamily="2" charset="-122"/>
                <a:ea typeface="华文中宋" pitchFamily="2" charset="-122"/>
              </a:rPr>
              <a:t>   </a:t>
            </a:r>
            <a:r>
              <a:rPr b="1" dirty="0">
                <a:solidFill>
                  <a:schemeClr val="tx1"/>
                </a:solidFill>
                <a:latin typeface="华文中宋" pitchFamily="2" charset="-122"/>
                <a:ea typeface="华文中宋" pitchFamily="2" charset="-122"/>
              </a:rPr>
              <a:t>党支部党员大会议题提交表决前，应当经过充分讨论。</a:t>
            </a:r>
            <a:r>
              <a:rPr b="1" dirty="0">
                <a:solidFill>
                  <a:srgbClr val="FF0000"/>
                </a:solidFill>
                <a:latin typeface="华文中宋" pitchFamily="2" charset="-122"/>
                <a:ea typeface="华文中宋" pitchFamily="2" charset="-122"/>
              </a:rPr>
              <a:t>表决必须有半数以上有表决权的党员到会方可进行，赞成人数超过应到会有表决权的党员的半数为通过。</a:t>
            </a:r>
          </a:p>
          <a:p>
            <a:pPr algn="l" fontAlgn="auto">
              <a:lnSpc>
                <a:spcPts val="2760"/>
              </a:lnSpc>
            </a:pPr>
            <a:r>
              <a:rPr b="1" dirty="0">
                <a:solidFill>
                  <a:schemeClr val="tx1"/>
                </a:solidFill>
                <a:latin typeface="华文中宋" pitchFamily="2" charset="-122"/>
                <a:ea typeface="华文中宋" pitchFamily="2" charset="-122"/>
              </a:rPr>
              <a:t>   党支部党员大会由党支部书记召集并主持。书记不能参加会议的，可以委托副书记或者委员召集并主持。   </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971331" y="509918"/>
            <a:ext cx="3112807" cy="1157285"/>
            <a:chOff x="365187" y="642425"/>
            <a:chExt cx="2334605" cy="867964"/>
          </a:xfrm>
        </p:grpSpPr>
        <p:sp>
          <p:nvSpPr>
            <p:cNvPr id="32" name="矩形 31"/>
            <p:cNvSpPr/>
            <p:nvPr/>
          </p:nvSpPr>
          <p:spPr>
            <a:xfrm>
              <a:off x="1475656" y="843558"/>
              <a:ext cx="1224136"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33" name="TextBox 4"/>
            <p:cNvSpPr txBox="1"/>
            <p:nvPr/>
          </p:nvSpPr>
          <p:spPr>
            <a:xfrm>
              <a:off x="1686555" y="932973"/>
              <a:ext cx="791355" cy="430840"/>
            </a:xfrm>
            <a:prstGeom prst="rect">
              <a:avLst/>
            </a:prstGeom>
            <a:noFill/>
          </p:spPr>
          <p:txBody>
            <a:bodyPr wrap="square" lIns="0" tIns="0" rIns="0" bIns="0" rtlCol="0">
              <a:spAutoFit/>
            </a:bodyPr>
            <a:lstStyle/>
            <a:p>
              <a:pPr algn="ctr"/>
              <a:r>
                <a:rPr lang="zh-CN" altLang="en-US" sz="3735" b="1" spc="400" dirty="0">
                  <a:solidFill>
                    <a:schemeClr val="bg1"/>
                  </a:solidFill>
                  <a:cs typeface="+mn-ea"/>
                  <a:sym typeface="+mn-lt"/>
                </a:rPr>
                <a:t>前言</a:t>
              </a:r>
            </a:p>
          </p:txBody>
        </p:sp>
        <p:pic>
          <p:nvPicPr>
            <p:cNvPr id="39" name="Picture 7" descr="C:\Documents and Settings\Administrator\桌面\ppt\党政素材\47534345445.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1332351" cy="86796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组合 39"/>
          <p:cNvGrpSpPr/>
          <p:nvPr/>
        </p:nvGrpSpPr>
        <p:grpSpPr>
          <a:xfrm>
            <a:off x="2747799" y="1808753"/>
            <a:ext cx="9224717" cy="3305175"/>
            <a:chOff x="1325870" y="1744801"/>
            <a:chExt cx="6918538" cy="1833000"/>
          </a:xfrm>
        </p:grpSpPr>
        <p:sp>
          <p:nvSpPr>
            <p:cNvPr id="41" name="矩形 23"/>
            <p:cNvSpPr/>
            <p:nvPr/>
          </p:nvSpPr>
          <p:spPr>
            <a:xfrm>
              <a:off x="1325870" y="1777601"/>
              <a:ext cx="6840760" cy="1800200"/>
            </a:xfrm>
            <a:custGeom>
              <a:avLst/>
              <a:gdLst>
                <a:gd name="connsiteX0" fmla="*/ 0 w 6840760"/>
                <a:gd name="connsiteY0" fmla="*/ 0 h 1800200"/>
                <a:gd name="connsiteX1" fmla="*/ 6840760 w 6840760"/>
                <a:gd name="connsiteY1" fmla="*/ 0 h 1800200"/>
                <a:gd name="connsiteX2" fmla="*/ 6840760 w 6840760"/>
                <a:gd name="connsiteY2" fmla="*/ 1800200 h 1800200"/>
                <a:gd name="connsiteX3" fmla="*/ 0 w 6840760"/>
                <a:gd name="connsiteY3" fmla="*/ 1800200 h 1800200"/>
                <a:gd name="connsiteX4" fmla="*/ 0 w 6840760"/>
                <a:gd name="connsiteY4" fmla="*/ 0 h 1800200"/>
                <a:gd name="connsiteX0-1" fmla="*/ 327660 w 6840760"/>
                <a:gd name="connsiteY0-2" fmla="*/ 0 h 1800200"/>
                <a:gd name="connsiteX1-3" fmla="*/ 6840760 w 6840760"/>
                <a:gd name="connsiteY1-4" fmla="*/ 0 h 1800200"/>
                <a:gd name="connsiteX2-5" fmla="*/ 6840760 w 6840760"/>
                <a:gd name="connsiteY2-6" fmla="*/ 1800200 h 1800200"/>
                <a:gd name="connsiteX3-7" fmla="*/ 0 w 6840760"/>
                <a:gd name="connsiteY3-8" fmla="*/ 1800200 h 1800200"/>
                <a:gd name="connsiteX4-9" fmla="*/ 327660 w 6840760"/>
                <a:gd name="connsiteY4-10" fmla="*/ 0 h 1800200"/>
                <a:gd name="connsiteX0-11" fmla="*/ 327660 w 6840760"/>
                <a:gd name="connsiteY0-12" fmla="*/ 0 h 1800200"/>
                <a:gd name="connsiteX1-13" fmla="*/ 6840760 w 6840760"/>
                <a:gd name="connsiteY1-14" fmla="*/ 0 h 1800200"/>
                <a:gd name="connsiteX2-15" fmla="*/ 6459760 w 6840760"/>
                <a:gd name="connsiteY2-16" fmla="*/ 1800200 h 1800200"/>
                <a:gd name="connsiteX3-17" fmla="*/ 0 w 6840760"/>
                <a:gd name="connsiteY3-18" fmla="*/ 1800200 h 1800200"/>
                <a:gd name="connsiteX4-19" fmla="*/ 327660 w 6840760"/>
                <a:gd name="connsiteY4-20" fmla="*/ 0 h 18002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40760" h="1800200">
                  <a:moveTo>
                    <a:pt x="327660" y="0"/>
                  </a:moveTo>
                  <a:lnTo>
                    <a:pt x="6840760" y="0"/>
                  </a:lnTo>
                  <a:lnTo>
                    <a:pt x="6459760" y="1800200"/>
                  </a:lnTo>
                  <a:lnTo>
                    <a:pt x="0" y="1800200"/>
                  </a:lnTo>
                  <a:lnTo>
                    <a:pt x="32766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2" name="矩形 23"/>
            <p:cNvSpPr/>
            <p:nvPr/>
          </p:nvSpPr>
          <p:spPr>
            <a:xfrm>
              <a:off x="1403648" y="1744801"/>
              <a:ext cx="6840760" cy="1800200"/>
            </a:xfrm>
            <a:custGeom>
              <a:avLst/>
              <a:gdLst>
                <a:gd name="connsiteX0" fmla="*/ 0 w 6840760"/>
                <a:gd name="connsiteY0" fmla="*/ 0 h 1800200"/>
                <a:gd name="connsiteX1" fmla="*/ 6840760 w 6840760"/>
                <a:gd name="connsiteY1" fmla="*/ 0 h 1800200"/>
                <a:gd name="connsiteX2" fmla="*/ 6840760 w 6840760"/>
                <a:gd name="connsiteY2" fmla="*/ 1800200 h 1800200"/>
                <a:gd name="connsiteX3" fmla="*/ 0 w 6840760"/>
                <a:gd name="connsiteY3" fmla="*/ 1800200 h 1800200"/>
                <a:gd name="connsiteX4" fmla="*/ 0 w 6840760"/>
                <a:gd name="connsiteY4" fmla="*/ 0 h 1800200"/>
                <a:gd name="connsiteX0-1" fmla="*/ 327660 w 6840760"/>
                <a:gd name="connsiteY0-2" fmla="*/ 0 h 1800200"/>
                <a:gd name="connsiteX1-3" fmla="*/ 6840760 w 6840760"/>
                <a:gd name="connsiteY1-4" fmla="*/ 0 h 1800200"/>
                <a:gd name="connsiteX2-5" fmla="*/ 6840760 w 6840760"/>
                <a:gd name="connsiteY2-6" fmla="*/ 1800200 h 1800200"/>
                <a:gd name="connsiteX3-7" fmla="*/ 0 w 6840760"/>
                <a:gd name="connsiteY3-8" fmla="*/ 1800200 h 1800200"/>
                <a:gd name="connsiteX4-9" fmla="*/ 327660 w 6840760"/>
                <a:gd name="connsiteY4-10" fmla="*/ 0 h 1800200"/>
                <a:gd name="connsiteX0-11" fmla="*/ 327660 w 6840760"/>
                <a:gd name="connsiteY0-12" fmla="*/ 0 h 1800200"/>
                <a:gd name="connsiteX1-13" fmla="*/ 6840760 w 6840760"/>
                <a:gd name="connsiteY1-14" fmla="*/ 0 h 1800200"/>
                <a:gd name="connsiteX2-15" fmla="*/ 6459760 w 6840760"/>
                <a:gd name="connsiteY2-16" fmla="*/ 1800200 h 1800200"/>
                <a:gd name="connsiteX3-17" fmla="*/ 0 w 6840760"/>
                <a:gd name="connsiteY3-18" fmla="*/ 1800200 h 1800200"/>
                <a:gd name="connsiteX4-19" fmla="*/ 327660 w 6840760"/>
                <a:gd name="connsiteY4-20" fmla="*/ 0 h 18002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40760" h="1800200">
                  <a:moveTo>
                    <a:pt x="327660" y="0"/>
                  </a:moveTo>
                  <a:lnTo>
                    <a:pt x="6840760" y="0"/>
                  </a:lnTo>
                  <a:lnTo>
                    <a:pt x="6459760" y="1800200"/>
                  </a:lnTo>
                  <a:lnTo>
                    <a:pt x="0" y="1800200"/>
                  </a:lnTo>
                  <a:lnTo>
                    <a:pt x="327660" y="0"/>
                  </a:lnTo>
                  <a:close/>
                </a:path>
              </a:pathLst>
            </a:cu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sp>
        <p:nvSpPr>
          <p:cNvPr id="17" name="矩形 16"/>
          <p:cNvSpPr/>
          <p:nvPr/>
        </p:nvSpPr>
        <p:spPr>
          <a:xfrm>
            <a:off x="3182322" y="1996424"/>
            <a:ext cx="8340276" cy="1077026"/>
          </a:xfrm>
          <a:prstGeom prst="rect">
            <a:avLst/>
          </a:prstGeom>
        </p:spPr>
        <p:txBody>
          <a:bodyPr wrap="square">
            <a:spAutoFit/>
          </a:bodyPr>
          <a:lstStyle/>
          <a:p>
            <a:r>
              <a:rPr lang="zh-CN" altLang="en-US" sz="2135" dirty="0">
                <a:solidFill>
                  <a:schemeClr val="bg1"/>
                </a:solidFill>
                <a:cs typeface="+mn-ea"/>
                <a:sym typeface="+mn-lt"/>
              </a:rPr>
              <a:t>         </a:t>
            </a:r>
            <a:r>
              <a:rPr lang="en-US" altLang="zh-CN" sz="2135" dirty="0" smtClean="0">
                <a:solidFill>
                  <a:schemeClr val="bg1"/>
                </a:solidFill>
                <a:cs typeface="+mn-ea"/>
                <a:sym typeface="+mn-lt"/>
              </a:rPr>
              <a:t>2018</a:t>
            </a:r>
            <a:r>
              <a:rPr lang="zh-CN" altLang="en-US" sz="2135" dirty="0" smtClean="0">
                <a:solidFill>
                  <a:schemeClr val="bg1"/>
                </a:solidFill>
                <a:cs typeface="+mn-ea"/>
                <a:sym typeface="+mn-lt"/>
              </a:rPr>
              <a:t>年</a:t>
            </a:r>
            <a:r>
              <a:rPr lang="en-US" altLang="zh-CN" sz="2135" dirty="0" smtClean="0">
                <a:solidFill>
                  <a:schemeClr val="bg1"/>
                </a:solidFill>
                <a:cs typeface="+mn-ea"/>
                <a:sym typeface="+mn-lt"/>
              </a:rPr>
              <a:t>9</a:t>
            </a:r>
            <a:r>
              <a:rPr lang="zh-CN" altLang="en-US" sz="2135" dirty="0" smtClean="0">
                <a:solidFill>
                  <a:schemeClr val="bg1"/>
                </a:solidFill>
                <a:cs typeface="+mn-ea"/>
                <a:sym typeface="+mn-lt"/>
              </a:rPr>
              <a:t>月</a:t>
            </a:r>
            <a:r>
              <a:rPr lang="en-US" altLang="zh-CN" sz="2135" dirty="0" smtClean="0">
                <a:solidFill>
                  <a:schemeClr val="bg1"/>
                </a:solidFill>
                <a:cs typeface="+mn-ea"/>
                <a:sym typeface="+mn-lt"/>
              </a:rPr>
              <a:t>21</a:t>
            </a:r>
            <a:r>
              <a:rPr lang="zh-CN" altLang="en-US" sz="2135" dirty="0" smtClean="0">
                <a:solidFill>
                  <a:schemeClr val="bg1"/>
                </a:solidFill>
                <a:cs typeface="+mn-ea"/>
                <a:sym typeface="+mn-lt"/>
              </a:rPr>
              <a:t>日，习近平总书记主持</a:t>
            </a:r>
            <a:r>
              <a:rPr lang="zh-CN" altLang="en-US" sz="2135" dirty="0">
                <a:solidFill>
                  <a:schemeClr val="bg1"/>
                </a:solidFill>
                <a:cs typeface="+mn-ea"/>
                <a:sym typeface="+mn-lt"/>
              </a:rPr>
              <a:t>召开</a:t>
            </a:r>
            <a:r>
              <a:rPr lang="zh-CN" altLang="en-US" sz="2135" dirty="0" smtClean="0">
                <a:solidFill>
                  <a:schemeClr val="bg1"/>
                </a:solidFill>
                <a:cs typeface="+mn-ea"/>
                <a:sym typeface="+mn-lt"/>
              </a:rPr>
              <a:t>中共中央政治局会议</a:t>
            </a:r>
            <a:r>
              <a:rPr lang="zh-CN" altLang="en-US" sz="2135" dirty="0">
                <a:solidFill>
                  <a:schemeClr val="bg1"/>
                </a:solidFill>
                <a:cs typeface="+mn-ea"/>
                <a:sym typeface="+mn-lt"/>
              </a:rPr>
              <a:t>，审议</a:t>
            </a:r>
            <a:r>
              <a:rPr lang="zh-CN" altLang="en-US" sz="2135" dirty="0" smtClean="0">
                <a:solidFill>
                  <a:schemeClr val="bg1"/>
                </a:solidFill>
                <a:cs typeface="+mn-ea"/>
                <a:sym typeface="+mn-lt"/>
              </a:rPr>
              <a:t>《中国共产党支部工作条例（试行）》。</a:t>
            </a:r>
            <a:r>
              <a:rPr lang="en-US" altLang="zh-CN" sz="2135" dirty="0" smtClean="0">
                <a:solidFill>
                  <a:schemeClr val="bg1"/>
                </a:solidFill>
                <a:cs typeface="+mn-ea"/>
                <a:sym typeface="+mn-lt"/>
              </a:rPr>
              <a:t>10</a:t>
            </a:r>
            <a:r>
              <a:rPr lang="zh-CN" altLang="en-US" sz="2135" dirty="0" smtClean="0">
                <a:solidFill>
                  <a:schemeClr val="bg1"/>
                </a:solidFill>
                <a:cs typeface="+mn-ea"/>
                <a:sym typeface="+mn-lt"/>
              </a:rPr>
              <a:t>月</a:t>
            </a:r>
            <a:r>
              <a:rPr lang="en-US" altLang="zh-CN" sz="2135" dirty="0" smtClean="0">
                <a:solidFill>
                  <a:schemeClr val="bg1"/>
                </a:solidFill>
                <a:cs typeface="+mn-ea"/>
                <a:sym typeface="+mn-lt"/>
              </a:rPr>
              <a:t>28</a:t>
            </a:r>
            <a:r>
              <a:rPr lang="zh-CN" altLang="en-US" sz="2135" dirty="0" smtClean="0">
                <a:solidFill>
                  <a:schemeClr val="bg1"/>
                </a:solidFill>
                <a:cs typeface="+mn-ea"/>
                <a:sym typeface="+mn-lt"/>
              </a:rPr>
              <a:t>日</a:t>
            </a:r>
            <a:r>
              <a:rPr lang="zh-CN" altLang="en-US" sz="2135" dirty="0">
                <a:solidFill>
                  <a:schemeClr val="bg1"/>
                </a:solidFill>
                <a:cs typeface="+mn-ea"/>
                <a:sym typeface="+mn-lt"/>
              </a:rPr>
              <a:t>中共中央</a:t>
            </a:r>
            <a:r>
              <a:rPr lang="zh-CN" altLang="en-US" sz="2135" dirty="0" smtClean="0">
                <a:solidFill>
                  <a:schemeClr val="bg1"/>
                </a:solidFill>
                <a:cs typeface="+mn-ea"/>
                <a:sym typeface="+mn-lt"/>
              </a:rPr>
              <a:t>印发。</a:t>
            </a:r>
            <a:endParaRPr lang="zh-CN" altLang="en-US" sz="2135" dirty="0">
              <a:solidFill>
                <a:schemeClr val="bg1"/>
              </a:solidFill>
              <a:cs typeface="+mn-ea"/>
              <a:sym typeface="+mn-lt"/>
            </a:endParaRPr>
          </a:p>
        </p:txBody>
      </p:sp>
      <p:pic>
        <p:nvPicPr>
          <p:cNvPr id="14" name="图片 13" descr="liangxueyizuo2.png"/>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contrast="25000"/>
                    </a14:imgEffect>
                    <a14:imgEffect>
                      <a14:colorTemperature colorTemp="11500"/>
                    </a14:imgEffect>
                  </a14:imgLayer>
                </a14:imgProps>
              </a:ext>
            </a:extLst>
          </a:blip>
          <a:stretch>
            <a:fillRect/>
          </a:stretch>
        </p:blipFill>
        <p:spPr>
          <a:xfrm>
            <a:off x="11188878" y="508273"/>
            <a:ext cx="762070" cy="1592335"/>
          </a:xfrm>
          <a:prstGeom prst="rect">
            <a:avLst/>
          </a:prstGeom>
        </p:spPr>
      </p:pic>
      <p:sp>
        <p:nvSpPr>
          <p:cNvPr id="11" name="矩形 10"/>
          <p:cNvSpPr/>
          <p:nvPr/>
        </p:nvSpPr>
        <p:spPr>
          <a:xfrm>
            <a:off x="3201062" y="3233013"/>
            <a:ext cx="8340276" cy="420564"/>
          </a:xfrm>
          <a:prstGeom prst="rect">
            <a:avLst/>
          </a:prstGeom>
        </p:spPr>
        <p:txBody>
          <a:bodyPr wrap="square">
            <a:spAutoFit/>
          </a:bodyPr>
          <a:lstStyle/>
          <a:p>
            <a:r>
              <a:rPr lang="zh-CN" altLang="en-US" sz="2135" dirty="0" smtClean="0">
                <a:solidFill>
                  <a:schemeClr val="bg1"/>
                </a:solidFill>
                <a:cs typeface="+mn-ea"/>
                <a:sym typeface="+mn-lt"/>
              </a:rPr>
              <a:t>         </a:t>
            </a:r>
            <a:r>
              <a:rPr lang="en-US" altLang="zh-CN" sz="2135" dirty="0">
                <a:solidFill>
                  <a:schemeClr val="bg1"/>
                </a:solidFill>
                <a:cs typeface="+mn-ea"/>
                <a:sym typeface="+mn-lt"/>
              </a:rPr>
              <a:t>2018</a:t>
            </a:r>
            <a:r>
              <a:rPr lang="zh-CN" altLang="en-US" sz="2135" dirty="0">
                <a:solidFill>
                  <a:schemeClr val="bg1"/>
                </a:solidFill>
                <a:cs typeface="+mn-ea"/>
                <a:sym typeface="+mn-lt"/>
              </a:rPr>
              <a:t>年</a:t>
            </a:r>
            <a:r>
              <a:rPr lang="en-US" altLang="zh-CN" sz="2135" dirty="0">
                <a:solidFill>
                  <a:schemeClr val="bg1"/>
                </a:solidFill>
                <a:cs typeface="+mn-ea"/>
                <a:sym typeface="+mn-lt"/>
              </a:rPr>
              <a:t>11</a:t>
            </a:r>
            <a:r>
              <a:rPr lang="zh-CN" altLang="en-US" sz="2135" dirty="0">
                <a:solidFill>
                  <a:schemeClr val="bg1"/>
                </a:solidFill>
                <a:cs typeface="+mn-ea"/>
                <a:sym typeface="+mn-lt"/>
              </a:rPr>
              <a:t>月</a:t>
            </a:r>
            <a:r>
              <a:rPr lang="zh-CN" altLang="en-US" sz="2135" dirty="0" smtClean="0">
                <a:solidFill>
                  <a:schemeClr val="bg1"/>
                </a:solidFill>
                <a:cs typeface="+mn-ea"/>
                <a:sym typeface="+mn-lt"/>
              </a:rPr>
              <a:t>，发出</a:t>
            </a:r>
            <a:r>
              <a:rPr lang="zh-CN" altLang="en-US" sz="2135" dirty="0">
                <a:solidFill>
                  <a:schemeClr val="bg1"/>
                </a:solidFill>
                <a:cs typeface="+mn-ea"/>
                <a:sym typeface="+mn-lt"/>
              </a:rPr>
              <a:t>通知，要求各地区各部门认真遵照执行。</a:t>
            </a:r>
          </a:p>
        </p:txBody>
      </p:sp>
      <p:sp>
        <p:nvSpPr>
          <p:cNvPr id="13" name="矩形 12"/>
          <p:cNvSpPr/>
          <p:nvPr/>
        </p:nvSpPr>
        <p:spPr>
          <a:xfrm>
            <a:off x="3170710" y="3938564"/>
            <a:ext cx="8340276" cy="748795"/>
          </a:xfrm>
          <a:prstGeom prst="rect">
            <a:avLst/>
          </a:prstGeom>
        </p:spPr>
        <p:txBody>
          <a:bodyPr wrap="square">
            <a:spAutoFit/>
          </a:bodyPr>
          <a:lstStyle/>
          <a:p>
            <a:r>
              <a:rPr lang="zh-CN" altLang="en-US" sz="2135" dirty="0" smtClean="0">
                <a:solidFill>
                  <a:schemeClr val="bg1"/>
                </a:solidFill>
                <a:cs typeface="+mn-ea"/>
                <a:sym typeface="+mn-lt"/>
              </a:rPr>
              <a:t>       《条例》是我党历史上第一部关于党支部工作的基础主干法规，是新时代党支部建设的基本遵循。</a:t>
            </a:r>
            <a:endParaRPr lang="zh-CN" altLang="en-US" sz="2135" dirty="0">
              <a:solidFill>
                <a:schemeClr val="bg1"/>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四、工作机制</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81810" y="1374140"/>
            <a:ext cx="2457450"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854200" y="1423035"/>
            <a:ext cx="2104390" cy="398780"/>
          </a:xfrm>
          <a:prstGeom prst="rect">
            <a:avLst/>
          </a:prstGeom>
        </p:spPr>
        <p:txBody>
          <a:bodyPr wrap="square">
            <a:spAutoFit/>
          </a:bodyPr>
          <a:lstStyle/>
          <a:p>
            <a:r>
              <a:rPr lang="zh-CN" altLang="en-US" sz="2000" b="1" dirty="0">
                <a:solidFill>
                  <a:schemeClr val="bg1"/>
                </a:solidFill>
                <a:cs typeface="+mn-ea"/>
                <a:sym typeface="+mn-lt"/>
              </a:rPr>
              <a:t>党支部委员会</a:t>
            </a:r>
          </a:p>
        </p:txBody>
      </p:sp>
      <p:sp>
        <p:nvSpPr>
          <p:cNvPr id="10" name="矩形 9"/>
          <p:cNvSpPr/>
          <p:nvPr/>
        </p:nvSpPr>
        <p:spPr>
          <a:xfrm>
            <a:off x="2075815" y="224091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【会议频次</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00" name="文本框 99"/>
          <p:cNvSpPr txBox="1"/>
          <p:nvPr/>
        </p:nvSpPr>
        <p:spPr>
          <a:xfrm>
            <a:off x="4416425" y="1372235"/>
            <a:ext cx="3599180" cy="506730"/>
          </a:xfrm>
          <a:prstGeom prst="rect">
            <a:avLst/>
          </a:prstGeom>
          <a:noFill/>
          <a:ln w="9525">
            <a:noFill/>
          </a:ln>
        </p:spPr>
        <p:txBody>
          <a:bodyPr wrap="square">
            <a:spAutoFit/>
          </a:bodyPr>
          <a:lstStyle/>
          <a:p>
            <a:pPr algn="l">
              <a:lnSpc>
                <a:spcPct val="150000"/>
              </a:lnSpc>
            </a:pPr>
            <a:r>
              <a:rPr lang="zh-CN" altLang="en-US" b="1" dirty="0">
                <a:solidFill>
                  <a:srgbClr val="FF0000"/>
                </a:solidFill>
                <a:latin typeface="华文中宋" pitchFamily="2" charset="-122"/>
                <a:ea typeface="华文中宋" pitchFamily="2" charset="-122"/>
              </a:rPr>
              <a:t>党支部日常工作的领导机构</a:t>
            </a:r>
          </a:p>
        </p:txBody>
      </p:sp>
      <p:sp>
        <p:nvSpPr>
          <p:cNvPr id="11" name="文本框 10"/>
          <p:cNvSpPr txBox="1"/>
          <p:nvPr/>
        </p:nvSpPr>
        <p:spPr>
          <a:xfrm>
            <a:off x="3856990" y="2240915"/>
            <a:ext cx="5501640" cy="506730"/>
          </a:xfrm>
          <a:prstGeom prst="rect">
            <a:avLst/>
          </a:prstGeom>
          <a:noFill/>
          <a:ln w="9525">
            <a:noFill/>
          </a:ln>
        </p:spPr>
        <p:txBody>
          <a:bodyPr wrap="square">
            <a:spAutoFit/>
          </a:bodyPr>
          <a:lstStyle/>
          <a:p>
            <a:pPr algn="l">
              <a:lnSpc>
                <a:spcPct val="150000"/>
              </a:lnSpc>
            </a:pPr>
            <a:r>
              <a:rPr lang="zh-CN" altLang="en-US" b="1" dirty="0">
                <a:solidFill>
                  <a:schemeClr val="tx1"/>
                </a:solidFill>
                <a:latin typeface="华文中宋" pitchFamily="2" charset="-122"/>
                <a:ea typeface="华文中宋" pitchFamily="2" charset="-122"/>
              </a:rPr>
              <a:t>一般</a:t>
            </a:r>
            <a:r>
              <a:rPr lang="zh-CN" altLang="en-US" b="1" dirty="0">
                <a:solidFill>
                  <a:schemeClr val="accent2"/>
                </a:solidFill>
                <a:latin typeface="华文中宋" pitchFamily="2" charset="-122"/>
                <a:ea typeface="华文中宋" pitchFamily="2" charset="-122"/>
              </a:rPr>
              <a:t>每月</a:t>
            </a:r>
            <a:r>
              <a:rPr lang="zh-CN" altLang="en-US" b="1" dirty="0">
                <a:solidFill>
                  <a:schemeClr val="tx1"/>
                </a:solidFill>
                <a:latin typeface="华文中宋" pitchFamily="2" charset="-122"/>
                <a:ea typeface="华文中宋" pitchFamily="2" charset="-122"/>
              </a:rPr>
              <a:t>召开</a:t>
            </a:r>
            <a:r>
              <a:rPr lang="en-US" altLang="zh-CN" b="1" dirty="0">
                <a:solidFill>
                  <a:schemeClr val="tx1"/>
                </a:solidFill>
                <a:latin typeface="华文中宋" pitchFamily="2" charset="-122"/>
                <a:ea typeface="华文中宋" pitchFamily="2" charset="-122"/>
              </a:rPr>
              <a:t>1</a:t>
            </a:r>
            <a:r>
              <a:rPr lang="zh-CN" altLang="en-US" b="1" dirty="0">
                <a:solidFill>
                  <a:schemeClr val="tx1"/>
                </a:solidFill>
                <a:latin typeface="华文中宋" pitchFamily="2" charset="-122"/>
                <a:ea typeface="华文中宋" pitchFamily="2" charset="-122"/>
              </a:rPr>
              <a:t>次，根据需要可以随时召开</a:t>
            </a:r>
          </a:p>
        </p:txBody>
      </p:sp>
      <p:sp>
        <p:nvSpPr>
          <p:cNvPr id="12" name="矩形 11"/>
          <p:cNvSpPr/>
          <p:nvPr/>
        </p:nvSpPr>
        <p:spPr>
          <a:xfrm>
            <a:off x="2076450" y="289242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【职权</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3" name="文本框 12"/>
          <p:cNvSpPr txBox="1"/>
          <p:nvPr/>
        </p:nvSpPr>
        <p:spPr>
          <a:xfrm>
            <a:off x="3501390" y="2943225"/>
            <a:ext cx="7389495" cy="445135"/>
          </a:xfrm>
          <a:prstGeom prst="rect">
            <a:avLst/>
          </a:prstGeom>
          <a:noFill/>
          <a:ln w="9525">
            <a:noFill/>
          </a:ln>
        </p:spPr>
        <p:txBody>
          <a:bodyPr wrap="square">
            <a:spAutoFit/>
          </a:bodyPr>
          <a:lstStyle/>
          <a:p>
            <a:pPr algn="l" fontAlgn="auto">
              <a:lnSpc>
                <a:spcPts val="2760"/>
              </a:lnSpc>
            </a:pPr>
            <a:r>
              <a:rPr lang="en-US" b="1" dirty="0">
                <a:solidFill>
                  <a:schemeClr val="tx1"/>
                </a:solidFill>
                <a:latin typeface="华文中宋" pitchFamily="2" charset="-122"/>
                <a:ea typeface="华文中宋" pitchFamily="2" charset="-122"/>
              </a:rPr>
              <a:t>   </a:t>
            </a:r>
            <a:r>
              <a:rPr b="1" dirty="0">
                <a:solidFill>
                  <a:schemeClr val="tx1"/>
                </a:solidFill>
                <a:latin typeface="华文中宋" pitchFamily="2" charset="-122"/>
                <a:ea typeface="华文中宋" pitchFamily="2" charset="-122"/>
              </a:rPr>
              <a:t>对党支部重要工作进行讨论、作出决定等</a:t>
            </a:r>
          </a:p>
        </p:txBody>
      </p:sp>
      <p:sp>
        <p:nvSpPr>
          <p:cNvPr id="14" name="矩形 13"/>
          <p:cNvSpPr/>
          <p:nvPr/>
        </p:nvSpPr>
        <p:spPr>
          <a:xfrm>
            <a:off x="2076450" y="360235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【运作程序</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7" name="文本框 16"/>
          <p:cNvSpPr txBox="1"/>
          <p:nvPr/>
        </p:nvSpPr>
        <p:spPr>
          <a:xfrm>
            <a:off x="3501390" y="3602355"/>
            <a:ext cx="7389495" cy="1753235"/>
          </a:xfrm>
          <a:prstGeom prst="rect">
            <a:avLst/>
          </a:prstGeom>
          <a:noFill/>
          <a:ln w="9525">
            <a:noFill/>
          </a:ln>
        </p:spPr>
        <p:txBody>
          <a:bodyPr wrap="square">
            <a:spAutoFit/>
          </a:bodyPr>
          <a:lstStyle/>
          <a:p>
            <a:pPr algn="l" fontAlgn="auto">
              <a:lnSpc>
                <a:spcPct val="150000"/>
              </a:lnSpc>
            </a:pPr>
            <a:r>
              <a:rPr lang="en-US" b="1" dirty="0">
                <a:solidFill>
                  <a:schemeClr val="tx1"/>
                </a:solidFill>
                <a:latin typeface="华文中宋" pitchFamily="2" charset="-122"/>
                <a:ea typeface="华文中宋" pitchFamily="2" charset="-122"/>
              </a:rPr>
              <a:t>   </a:t>
            </a:r>
            <a:r>
              <a:rPr b="1" dirty="0">
                <a:solidFill>
                  <a:schemeClr val="tx1"/>
                </a:solidFill>
                <a:latin typeface="华文中宋" pitchFamily="2" charset="-122"/>
                <a:ea typeface="华文中宋" pitchFamily="2" charset="-122"/>
              </a:rPr>
              <a:t>党支部委员会会议须有半数以上委员到会方可进行。</a:t>
            </a:r>
            <a:r>
              <a:rPr b="1" dirty="0">
                <a:solidFill>
                  <a:srgbClr val="FF0000"/>
                </a:solidFill>
                <a:latin typeface="华文中宋" pitchFamily="2" charset="-122"/>
                <a:ea typeface="华文中宋" pitchFamily="2" charset="-122"/>
              </a:rPr>
              <a:t>重要事项提交党员大会决定前，一般应当经党支部委员会会议讨论。</a:t>
            </a:r>
          </a:p>
          <a:p>
            <a:pPr algn="l" fontAlgn="auto">
              <a:lnSpc>
                <a:spcPct val="150000"/>
              </a:lnSpc>
            </a:pPr>
            <a:r>
              <a:rPr b="1" dirty="0">
                <a:solidFill>
                  <a:schemeClr val="tx1"/>
                </a:solidFill>
                <a:latin typeface="华文中宋" pitchFamily="2" charset="-122"/>
                <a:ea typeface="华文中宋" pitchFamily="2" charset="-122"/>
              </a:rPr>
              <a:t>   党支部委员会会议由党支部书记召集并主持。书记不能参加会议的，可以委托副书记或者委员召集并主持。   </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四、工作机制</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76095" y="1092200"/>
            <a:ext cx="195516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988185" y="1141095"/>
            <a:ext cx="1440815" cy="398780"/>
          </a:xfrm>
          <a:prstGeom prst="rect">
            <a:avLst/>
          </a:prstGeom>
        </p:spPr>
        <p:txBody>
          <a:bodyPr wrap="square">
            <a:spAutoFit/>
          </a:bodyPr>
          <a:lstStyle/>
          <a:p>
            <a:r>
              <a:rPr lang="zh-CN" altLang="en-US" sz="2000" b="1" dirty="0">
                <a:solidFill>
                  <a:schemeClr val="bg1"/>
                </a:solidFill>
                <a:cs typeface="+mn-ea"/>
                <a:sym typeface="+mn-lt"/>
              </a:rPr>
              <a:t>党小组</a:t>
            </a:r>
          </a:p>
        </p:txBody>
      </p:sp>
      <p:sp>
        <p:nvSpPr>
          <p:cNvPr id="10" name="矩形 9"/>
          <p:cNvSpPr/>
          <p:nvPr/>
        </p:nvSpPr>
        <p:spPr>
          <a:xfrm>
            <a:off x="2223135" y="332549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【会议频次</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1" name="文本框 10"/>
          <p:cNvSpPr txBox="1"/>
          <p:nvPr/>
        </p:nvSpPr>
        <p:spPr>
          <a:xfrm>
            <a:off x="4004310" y="3325495"/>
            <a:ext cx="7033895" cy="92202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一般</a:t>
            </a:r>
            <a:r>
              <a:rPr b="1" dirty="0">
                <a:solidFill>
                  <a:schemeClr val="accent2"/>
                </a:solidFill>
                <a:latin typeface="华文中宋" pitchFamily="2" charset="-122"/>
                <a:ea typeface="华文中宋" pitchFamily="2" charset="-122"/>
              </a:rPr>
              <a:t>每月</a:t>
            </a:r>
            <a:r>
              <a:rPr b="1" dirty="0">
                <a:latin typeface="华文中宋" pitchFamily="2" charset="-122"/>
                <a:ea typeface="华文中宋" pitchFamily="2" charset="-122"/>
              </a:rPr>
              <a:t>召开1次，组织党员参加政治学习、谈心谈话、开展批评和自我批评等。</a:t>
            </a:r>
          </a:p>
        </p:txBody>
      </p:sp>
      <p:sp>
        <p:nvSpPr>
          <p:cNvPr id="12" name="矩形 11"/>
          <p:cNvSpPr/>
          <p:nvPr/>
        </p:nvSpPr>
        <p:spPr>
          <a:xfrm>
            <a:off x="2223770" y="421830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【职权</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3" name="文本框 12"/>
          <p:cNvSpPr txBox="1"/>
          <p:nvPr/>
        </p:nvSpPr>
        <p:spPr>
          <a:xfrm>
            <a:off x="3648710" y="4269105"/>
            <a:ext cx="7389495" cy="445135"/>
          </a:xfrm>
          <a:prstGeom prst="rect">
            <a:avLst/>
          </a:prstGeom>
          <a:noFill/>
          <a:ln w="9525">
            <a:noFill/>
          </a:ln>
        </p:spPr>
        <p:txBody>
          <a:bodyPr wrap="square">
            <a:spAutoFit/>
          </a:bodyPr>
          <a:lstStyle/>
          <a:p>
            <a:pPr algn="l" fontAlgn="auto">
              <a:lnSpc>
                <a:spcPts val="2760"/>
              </a:lnSpc>
            </a:pPr>
            <a:r>
              <a:rPr lang="en-US" b="1" dirty="0">
                <a:solidFill>
                  <a:schemeClr val="tx1"/>
                </a:solidFill>
                <a:latin typeface="华文中宋" pitchFamily="2" charset="-122"/>
                <a:ea typeface="华文中宋" pitchFamily="2" charset="-122"/>
              </a:rPr>
              <a:t>   </a:t>
            </a:r>
            <a:r>
              <a:rPr b="1" dirty="0">
                <a:solidFill>
                  <a:schemeClr val="tx1"/>
                </a:solidFill>
                <a:latin typeface="华文中宋" pitchFamily="2" charset="-122"/>
                <a:ea typeface="华文中宋" pitchFamily="2" charset="-122"/>
              </a:rPr>
              <a:t>党小组主要落实党支部工作要求，完成党支部安排的任务。</a:t>
            </a:r>
          </a:p>
        </p:txBody>
      </p:sp>
      <p:sp>
        <p:nvSpPr>
          <p:cNvPr id="14" name="矩形 13"/>
          <p:cNvSpPr/>
          <p:nvPr/>
        </p:nvSpPr>
        <p:spPr>
          <a:xfrm>
            <a:off x="2223770" y="4852035"/>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【运作程序</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7" name="文本框 16"/>
          <p:cNvSpPr txBox="1"/>
          <p:nvPr/>
        </p:nvSpPr>
        <p:spPr>
          <a:xfrm>
            <a:off x="3648710" y="4852035"/>
            <a:ext cx="7389495" cy="506730"/>
          </a:xfrm>
          <a:prstGeom prst="rect">
            <a:avLst/>
          </a:prstGeom>
          <a:noFill/>
          <a:ln w="9525">
            <a:noFill/>
          </a:ln>
        </p:spPr>
        <p:txBody>
          <a:bodyPr wrap="square">
            <a:spAutoFit/>
          </a:bodyPr>
          <a:lstStyle/>
          <a:p>
            <a:pPr algn="l" fontAlgn="auto">
              <a:lnSpc>
                <a:spcPct val="150000"/>
              </a:lnSpc>
            </a:pPr>
            <a:r>
              <a:rPr lang="en-US" b="1" dirty="0">
                <a:solidFill>
                  <a:schemeClr val="tx1"/>
                </a:solidFill>
                <a:latin typeface="华文中宋" pitchFamily="2" charset="-122"/>
                <a:ea typeface="华文中宋" pitchFamily="2" charset="-122"/>
              </a:rPr>
              <a:t>   </a:t>
            </a:r>
            <a:r>
              <a:rPr b="1" dirty="0">
                <a:solidFill>
                  <a:schemeClr val="tx1"/>
                </a:solidFill>
                <a:latin typeface="华文中宋" pitchFamily="2" charset="-122"/>
                <a:ea typeface="华文中宋" pitchFamily="2" charset="-122"/>
              </a:rPr>
              <a:t>党小组会由党小组组长召集并主持 </a:t>
            </a:r>
          </a:p>
        </p:txBody>
      </p:sp>
      <p:sp>
        <p:nvSpPr>
          <p:cNvPr id="2" name="矩形 1"/>
          <p:cNvSpPr/>
          <p:nvPr/>
        </p:nvSpPr>
        <p:spPr>
          <a:xfrm>
            <a:off x="2223135" y="1756410"/>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【划分原则</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3" name="文本框 2"/>
          <p:cNvSpPr txBox="1"/>
          <p:nvPr/>
        </p:nvSpPr>
        <p:spPr>
          <a:xfrm>
            <a:off x="4004310" y="1756410"/>
            <a:ext cx="7033895" cy="92202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党员人数较多或者党员工作地、居住地比较分散的党支部，按照便于组织开展活动原则，应当划分若干党小组，并设立党小组组长。</a:t>
            </a:r>
          </a:p>
        </p:txBody>
      </p:sp>
      <p:sp>
        <p:nvSpPr>
          <p:cNvPr id="4" name="矩形 3"/>
          <p:cNvSpPr/>
          <p:nvPr/>
        </p:nvSpPr>
        <p:spPr>
          <a:xfrm>
            <a:off x="2223135" y="2653030"/>
            <a:ext cx="3778885"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【党小组组长的任命及产生方式</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5" name="文本框 4"/>
          <p:cNvSpPr txBox="1"/>
          <p:nvPr/>
        </p:nvSpPr>
        <p:spPr>
          <a:xfrm>
            <a:off x="5882005" y="2653030"/>
            <a:ext cx="5501640" cy="50673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由党支部指定，也可以由所在党小组党员推荐产生</a:t>
            </a:r>
            <a:r>
              <a:rPr lang="zh-CN" b="1" dirty="0">
                <a:latin typeface="华文中宋" pitchFamily="2" charset="-122"/>
                <a:ea typeface="华文中宋" pitchFamily="2" charset="-122"/>
              </a:rPr>
              <a:t>。</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4097" y="1057274"/>
            <a:ext cx="4966103" cy="1019177"/>
          </a:xfrm>
          <a:prstGeom prst="rect">
            <a:avLst/>
          </a:prstGeom>
          <a:no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TextBox 177"/>
          <p:cNvSpPr txBox="1"/>
          <p:nvPr/>
        </p:nvSpPr>
        <p:spPr>
          <a:xfrm>
            <a:off x="5396924" y="1252084"/>
            <a:ext cx="2756476" cy="706755"/>
          </a:xfrm>
          <a:prstGeom prst="rect">
            <a:avLst/>
          </a:prstGeom>
          <a:noFill/>
        </p:spPr>
        <p:txBody>
          <a:bodyPr wrap="square" rtlCol="0">
            <a:spAutoFit/>
          </a:bodyPr>
          <a:lstStyle/>
          <a:p>
            <a:pPr algn="dist"/>
            <a:r>
              <a:rPr lang="zh-CN" altLang="en-US" sz="4000" b="1" dirty="0">
                <a:solidFill>
                  <a:srgbClr val="9F0004"/>
                </a:solidFill>
                <a:cs typeface="+mn-ea"/>
                <a:sym typeface="+mn-lt"/>
              </a:rPr>
              <a:t>组织生活</a:t>
            </a:r>
          </a:p>
        </p:txBody>
      </p:sp>
      <p:cxnSp>
        <p:nvCxnSpPr>
          <p:cNvPr id="5" name="直接连接符 4"/>
          <p:cNvCxnSpPr/>
          <p:nvPr/>
        </p:nvCxnSpPr>
        <p:spPr>
          <a:xfrm>
            <a:off x="2825645" y="2355335"/>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2825645" y="2460870"/>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825646" y="1057275"/>
            <a:ext cx="927204" cy="1019176"/>
            <a:chOff x="1916488" y="1995686"/>
            <a:chExt cx="999329" cy="1080120"/>
          </a:xfrm>
        </p:grpSpPr>
        <p:sp>
          <p:nvSpPr>
            <p:cNvPr id="10" name="矩形 9"/>
            <p:cNvSpPr/>
            <p:nvPr/>
          </p:nvSpPr>
          <p:spPr>
            <a:xfrm>
              <a:off x="1916488" y="1995686"/>
              <a:ext cx="999329" cy="108012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50"/>
            <p:cNvSpPr txBox="1"/>
            <p:nvPr/>
          </p:nvSpPr>
          <p:spPr>
            <a:xfrm>
              <a:off x="2035759" y="2172724"/>
              <a:ext cx="880058" cy="749017"/>
            </a:xfrm>
            <a:prstGeom prst="rect">
              <a:avLst/>
            </a:prstGeom>
            <a:noFill/>
          </p:spPr>
          <p:txBody>
            <a:bodyPr wrap="square" rtlCol="0">
              <a:spAutoFit/>
            </a:bodyPr>
            <a:lstStyle/>
            <a:p>
              <a:r>
                <a:rPr lang="zh-CN" altLang="en-US" sz="4000" dirty="0" smtClean="0">
                  <a:solidFill>
                    <a:schemeClr val="bg1"/>
                  </a:solidFill>
                  <a:cs typeface="+mn-ea"/>
                  <a:sym typeface="+mn-lt"/>
                </a:rPr>
                <a:t>五、</a:t>
              </a:r>
              <a:endParaRPr lang="zh-CN" altLang="en-US" sz="4000" dirty="0">
                <a:solidFill>
                  <a:schemeClr val="bg1"/>
                </a:solidFill>
                <a:cs typeface="+mn-ea"/>
                <a:sym typeface="+mn-lt"/>
              </a:endParaRPr>
            </a:p>
          </p:txBody>
        </p:sp>
      </p:gr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p:cNvSpPr txBox="1"/>
          <p:nvPr/>
        </p:nvSpPr>
        <p:spPr>
          <a:xfrm>
            <a:off x="2596515" y="3206750"/>
            <a:ext cx="7389495" cy="1753235"/>
          </a:xfrm>
          <a:prstGeom prst="rect">
            <a:avLst/>
          </a:prstGeom>
          <a:noFill/>
          <a:ln w="9525">
            <a:noFill/>
          </a:ln>
        </p:spPr>
        <p:txBody>
          <a:bodyPr wrap="square">
            <a:spAutoFit/>
          </a:bodyPr>
          <a:lstStyle/>
          <a:p>
            <a:pPr algn="l" fontAlgn="auto">
              <a:lnSpc>
                <a:spcPct val="150000"/>
              </a:lnSpc>
            </a:pPr>
            <a:r>
              <a:rPr lang="en-US" b="1" dirty="0">
                <a:solidFill>
                  <a:schemeClr val="tx1"/>
                </a:solidFill>
                <a:latin typeface="华文中宋" pitchFamily="2" charset="-122"/>
                <a:ea typeface="华文中宋" pitchFamily="2" charset="-122"/>
              </a:rPr>
              <a:t>   </a:t>
            </a:r>
            <a:r>
              <a:rPr b="1" dirty="0">
                <a:solidFill>
                  <a:schemeClr val="tx1"/>
                </a:solidFill>
                <a:latin typeface="华文中宋" pitchFamily="2" charset="-122"/>
                <a:ea typeface="华文中宋" pitchFamily="2" charset="-122"/>
              </a:rPr>
              <a:t>党支部应当严格执行党的组织生活制度，经常、认真、严肃地开展批评和自我批评，增强党内政治生活的政治性、时代性、原则性、战斗性。</a:t>
            </a:r>
          </a:p>
          <a:p>
            <a:pPr algn="l" fontAlgn="auto">
              <a:lnSpc>
                <a:spcPct val="150000"/>
              </a:lnSpc>
            </a:pPr>
            <a:r>
              <a:rPr b="1" dirty="0">
                <a:solidFill>
                  <a:schemeClr val="tx1"/>
                </a:solidFill>
                <a:latin typeface="华文中宋" pitchFamily="2" charset="-122"/>
                <a:ea typeface="华文中宋" pitchFamily="2" charset="-122"/>
              </a:rPr>
              <a:t>　 党员</a:t>
            </a:r>
            <a:r>
              <a:rPr b="1" dirty="0">
                <a:solidFill>
                  <a:schemeClr val="accent2"/>
                </a:solidFill>
                <a:latin typeface="华文中宋" pitchFamily="2" charset="-122"/>
                <a:ea typeface="华文中宋" pitchFamily="2" charset="-122"/>
              </a:rPr>
              <a:t>领导干部</a:t>
            </a:r>
            <a:r>
              <a:rPr b="1" dirty="0">
                <a:solidFill>
                  <a:schemeClr val="tx1"/>
                </a:solidFill>
                <a:latin typeface="华文中宋" pitchFamily="2" charset="-122"/>
                <a:ea typeface="华文中宋" pitchFamily="2" charset="-122"/>
              </a:rPr>
              <a:t>应当带头参加所在党支部或者党小组组织生活。</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五、组织生活</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76095" y="1092200"/>
            <a:ext cx="195516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962785" y="1141095"/>
            <a:ext cx="1440815" cy="398780"/>
          </a:xfrm>
          <a:prstGeom prst="rect">
            <a:avLst/>
          </a:prstGeom>
        </p:spPr>
        <p:txBody>
          <a:bodyPr wrap="square">
            <a:spAutoFit/>
          </a:bodyPr>
          <a:lstStyle/>
          <a:p>
            <a:r>
              <a:rPr lang="en-US" altLang="zh-CN" sz="2000" b="1" dirty="0">
                <a:solidFill>
                  <a:schemeClr val="bg1"/>
                </a:solidFill>
                <a:cs typeface="+mn-ea"/>
                <a:sym typeface="+mn-lt"/>
              </a:rPr>
              <a:t>“</a:t>
            </a:r>
            <a:r>
              <a:rPr lang="zh-CN" altLang="en-US" sz="2000" b="1" dirty="0">
                <a:solidFill>
                  <a:schemeClr val="bg1"/>
                </a:solidFill>
                <a:cs typeface="+mn-ea"/>
                <a:sym typeface="+mn-lt"/>
              </a:rPr>
              <a:t>三会一课</a:t>
            </a:r>
            <a:r>
              <a:rPr lang="en-US" altLang="zh-CN" sz="2000" b="1" dirty="0">
                <a:solidFill>
                  <a:schemeClr val="bg1"/>
                </a:solidFill>
                <a:cs typeface="+mn-ea"/>
                <a:sym typeface="+mn-lt"/>
              </a:rPr>
              <a:t>”</a:t>
            </a:r>
            <a:endParaRPr lang="zh-CN" altLang="en-US" sz="2000" b="1" dirty="0">
              <a:solidFill>
                <a:schemeClr val="bg1"/>
              </a:solidFill>
              <a:cs typeface="+mn-ea"/>
              <a:sym typeface="+mn-lt"/>
            </a:endParaRPr>
          </a:p>
        </p:txBody>
      </p:sp>
      <p:sp>
        <p:nvSpPr>
          <p:cNvPr id="2" name="矩形 1"/>
          <p:cNvSpPr/>
          <p:nvPr/>
        </p:nvSpPr>
        <p:spPr>
          <a:xfrm>
            <a:off x="2223135" y="1756410"/>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【内容</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3" name="文本框 2"/>
          <p:cNvSpPr txBox="1"/>
          <p:nvPr/>
        </p:nvSpPr>
        <p:spPr>
          <a:xfrm>
            <a:off x="3648075" y="1756410"/>
            <a:ext cx="7390130" cy="50673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应当突出政治学习和教育，突出党性锻炼，以“两学一做”为主要内容</a:t>
            </a:r>
          </a:p>
        </p:txBody>
      </p:sp>
      <p:sp>
        <p:nvSpPr>
          <p:cNvPr id="4" name="矩形 3"/>
          <p:cNvSpPr/>
          <p:nvPr/>
        </p:nvSpPr>
        <p:spPr>
          <a:xfrm>
            <a:off x="2223135" y="2411730"/>
            <a:ext cx="126492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【频次</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5" name="文本框 4"/>
          <p:cNvSpPr txBox="1"/>
          <p:nvPr/>
        </p:nvSpPr>
        <p:spPr>
          <a:xfrm>
            <a:off x="3648710" y="2411730"/>
            <a:ext cx="7530465" cy="92202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党支部应当组织党员按期参加党员大会、党小组会和上党课，定期召开党支部委员会会议。</a:t>
            </a:r>
          </a:p>
        </p:txBody>
      </p:sp>
      <p:sp>
        <p:nvSpPr>
          <p:cNvPr id="6" name="任意多边形 5"/>
          <p:cNvSpPr/>
          <p:nvPr/>
        </p:nvSpPr>
        <p:spPr>
          <a:xfrm flipH="1">
            <a:off x="1781810" y="3606800"/>
            <a:ext cx="162115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7" name="矩形 6"/>
          <p:cNvSpPr/>
          <p:nvPr/>
        </p:nvSpPr>
        <p:spPr>
          <a:xfrm>
            <a:off x="1968500" y="3655695"/>
            <a:ext cx="1301115" cy="398780"/>
          </a:xfrm>
          <a:prstGeom prst="rect">
            <a:avLst/>
          </a:prstGeom>
        </p:spPr>
        <p:txBody>
          <a:bodyPr wrap="square">
            <a:spAutoFit/>
          </a:bodyPr>
          <a:lstStyle/>
          <a:p>
            <a:r>
              <a:rPr lang="zh-CN" altLang="en-US" sz="2000" b="1" dirty="0">
                <a:solidFill>
                  <a:schemeClr val="bg1"/>
                </a:solidFill>
                <a:cs typeface="+mn-ea"/>
                <a:sym typeface="+mn-lt"/>
              </a:rPr>
              <a:t>党  课</a:t>
            </a:r>
          </a:p>
        </p:txBody>
      </p:sp>
      <p:sp>
        <p:nvSpPr>
          <p:cNvPr id="8" name="矩形 7"/>
          <p:cNvSpPr/>
          <p:nvPr/>
        </p:nvSpPr>
        <p:spPr>
          <a:xfrm>
            <a:off x="2228850" y="4271010"/>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【内容</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9" name="文本框 8"/>
          <p:cNvSpPr txBox="1"/>
          <p:nvPr/>
        </p:nvSpPr>
        <p:spPr>
          <a:xfrm>
            <a:off x="3653790" y="4271010"/>
            <a:ext cx="7390130" cy="92202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应当针对党员思想和工作实际，回应普遍关心的问题，注重身边人讲身边事，增强吸引力感染力。</a:t>
            </a:r>
          </a:p>
        </p:txBody>
      </p:sp>
      <p:sp>
        <p:nvSpPr>
          <p:cNvPr id="18" name="矩形 17"/>
          <p:cNvSpPr/>
          <p:nvPr/>
        </p:nvSpPr>
        <p:spPr>
          <a:xfrm>
            <a:off x="2228850" y="5078730"/>
            <a:ext cx="1264920" cy="506730"/>
          </a:xfrm>
          <a:prstGeom prst="rect">
            <a:avLst/>
          </a:prstGeom>
        </p:spPr>
        <p:txBody>
          <a:bodyPr wrap="square">
            <a:spAutoFit/>
          </a:bodyPr>
          <a:lstStyle/>
          <a:p>
            <a:pPr>
              <a:lnSpc>
                <a:spcPct val="150000"/>
              </a:lnSpc>
            </a:pPr>
            <a:r>
              <a:rPr lang="zh-CN" altLang="en-US" b="1" dirty="0" smtClean="0">
                <a:solidFill>
                  <a:schemeClr val="bg1"/>
                </a:solidFill>
                <a:latin typeface="宋体" panose="02010600030101010101" pitchFamily="2" charset="-122"/>
                <a:ea typeface="宋体" panose="02010600030101010101" pitchFamily="2" charset="-122"/>
              </a:rPr>
              <a:t>【频次</a:t>
            </a:r>
            <a:r>
              <a:rPr lang="zh-CN" altLang="en-US" b="1" dirty="0" smtClean="0">
                <a:solidFill>
                  <a:schemeClr val="bg1"/>
                </a:solidFill>
                <a:latin typeface="宋体" panose="02010600030101010101" pitchFamily="2" charset="-122"/>
                <a:ea typeface="宋体" panose="02010600030101010101" pitchFamily="2" charset="-122"/>
                <a:sym typeface="+mn-ea"/>
              </a:rPr>
              <a:t>】</a:t>
            </a:r>
          </a:p>
        </p:txBody>
      </p:sp>
      <p:sp>
        <p:nvSpPr>
          <p:cNvPr id="19" name="文本框 18"/>
          <p:cNvSpPr txBox="1"/>
          <p:nvPr/>
        </p:nvSpPr>
        <p:spPr>
          <a:xfrm>
            <a:off x="3654425" y="5116830"/>
            <a:ext cx="7530465" cy="92202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党员领导干部应当定期为基层党员讲党课，党委（党组）书记每年至少讲1次党课。</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五、组织生活</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76095" y="1092200"/>
            <a:ext cx="195516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962785" y="1141095"/>
            <a:ext cx="1440815" cy="398780"/>
          </a:xfrm>
          <a:prstGeom prst="rect">
            <a:avLst/>
          </a:prstGeom>
        </p:spPr>
        <p:txBody>
          <a:bodyPr wrap="square">
            <a:spAutoFit/>
          </a:bodyPr>
          <a:lstStyle/>
          <a:p>
            <a:r>
              <a:rPr lang="zh-CN" altLang="en-US" sz="2000" b="1" dirty="0">
                <a:solidFill>
                  <a:schemeClr val="bg1"/>
                </a:solidFill>
                <a:cs typeface="+mn-ea"/>
                <a:sym typeface="+mn-lt"/>
              </a:rPr>
              <a:t>主题党日</a:t>
            </a:r>
          </a:p>
        </p:txBody>
      </p:sp>
      <p:sp>
        <p:nvSpPr>
          <p:cNvPr id="2" name="矩形 1"/>
          <p:cNvSpPr/>
          <p:nvPr/>
        </p:nvSpPr>
        <p:spPr>
          <a:xfrm>
            <a:off x="2223135" y="1756410"/>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【内容</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3" name="文本框 2"/>
          <p:cNvSpPr txBox="1"/>
          <p:nvPr/>
        </p:nvSpPr>
        <p:spPr>
          <a:xfrm>
            <a:off x="3648075" y="1756410"/>
            <a:ext cx="7390130" cy="50673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组织党员集中学习、过组织生活、进行民主议事和志愿服务等。</a:t>
            </a:r>
          </a:p>
        </p:txBody>
      </p:sp>
      <p:sp>
        <p:nvSpPr>
          <p:cNvPr id="4" name="矩形 3"/>
          <p:cNvSpPr/>
          <p:nvPr/>
        </p:nvSpPr>
        <p:spPr>
          <a:xfrm>
            <a:off x="2223135" y="2411730"/>
            <a:ext cx="126492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【频次</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5" name="文本框 4"/>
          <p:cNvSpPr txBox="1"/>
          <p:nvPr/>
        </p:nvSpPr>
        <p:spPr>
          <a:xfrm>
            <a:off x="3648710" y="2411730"/>
            <a:ext cx="7530465" cy="50673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党支部</a:t>
            </a:r>
            <a:r>
              <a:rPr b="1" dirty="0">
                <a:solidFill>
                  <a:schemeClr val="accent2"/>
                </a:solidFill>
                <a:latin typeface="华文中宋" pitchFamily="2" charset="-122"/>
                <a:ea typeface="华文中宋" pitchFamily="2" charset="-122"/>
              </a:rPr>
              <a:t>每月</a:t>
            </a:r>
            <a:r>
              <a:rPr b="1" dirty="0">
                <a:latin typeface="华文中宋" pitchFamily="2" charset="-122"/>
                <a:ea typeface="华文中宋" pitchFamily="2" charset="-122"/>
              </a:rPr>
              <a:t>相对固定1天开展主题党日</a:t>
            </a:r>
          </a:p>
        </p:txBody>
      </p:sp>
      <p:sp>
        <p:nvSpPr>
          <p:cNvPr id="6" name="任意多边形 5"/>
          <p:cNvSpPr/>
          <p:nvPr/>
        </p:nvSpPr>
        <p:spPr>
          <a:xfrm flipH="1">
            <a:off x="1781810" y="3263900"/>
            <a:ext cx="210756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7" name="矩形 6"/>
          <p:cNvSpPr/>
          <p:nvPr/>
        </p:nvSpPr>
        <p:spPr>
          <a:xfrm>
            <a:off x="1968500" y="3312795"/>
            <a:ext cx="1762760" cy="398780"/>
          </a:xfrm>
          <a:prstGeom prst="rect">
            <a:avLst/>
          </a:prstGeom>
        </p:spPr>
        <p:txBody>
          <a:bodyPr wrap="square">
            <a:spAutoFit/>
          </a:bodyPr>
          <a:lstStyle/>
          <a:p>
            <a:r>
              <a:rPr sz="2000" b="1" dirty="0">
                <a:solidFill>
                  <a:schemeClr val="bg1"/>
                </a:solidFill>
                <a:cs typeface="+mn-ea"/>
                <a:sym typeface="+mn-lt"/>
              </a:rPr>
              <a:t>组织生活会</a:t>
            </a:r>
          </a:p>
        </p:txBody>
      </p:sp>
      <p:sp>
        <p:nvSpPr>
          <p:cNvPr id="8" name="矩形 7"/>
          <p:cNvSpPr/>
          <p:nvPr/>
        </p:nvSpPr>
        <p:spPr>
          <a:xfrm>
            <a:off x="2228850" y="3928110"/>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【内容</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9" name="文本框 8"/>
          <p:cNvSpPr txBox="1"/>
          <p:nvPr/>
        </p:nvSpPr>
        <p:spPr>
          <a:xfrm>
            <a:off x="3653790" y="3928110"/>
            <a:ext cx="7760970" cy="92202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应当确定主题，会前认真学习，谈心谈话，听取意见；会上查摆问题，开展批评和自我批评，明确整改方向；会后制定整改措施，逐一整改落实。</a:t>
            </a:r>
          </a:p>
        </p:txBody>
      </p:sp>
      <p:sp>
        <p:nvSpPr>
          <p:cNvPr id="18" name="矩形 17"/>
          <p:cNvSpPr/>
          <p:nvPr/>
        </p:nvSpPr>
        <p:spPr>
          <a:xfrm>
            <a:off x="2228850" y="4824730"/>
            <a:ext cx="1264920" cy="506730"/>
          </a:xfrm>
          <a:prstGeom prst="rect">
            <a:avLst/>
          </a:prstGeom>
        </p:spPr>
        <p:txBody>
          <a:bodyPr wrap="square">
            <a:spAutoFit/>
          </a:bodyPr>
          <a:lstStyle/>
          <a:p>
            <a:pPr>
              <a:lnSpc>
                <a:spcPct val="150000"/>
              </a:lnSpc>
            </a:pPr>
            <a:r>
              <a:rPr lang="zh-CN" altLang="en-US" b="1" dirty="0" smtClean="0">
                <a:solidFill>
                  <a:schemeClr val="bg1"/>
                </a:solidFill>
                <a:latin typeface="宋体" panose="02010600030101010101" pitchFamily="2" charset="-122"/>
                <a:ea typeface="宋体" panose="02010600030101010101" pitchFamily="2" charset="-122"/>
              </a:rPr>
              <a:t>【频次</a:t>
            </a:r>
            <a:r>
              <a:rPr lang="zh-CN" altLang="en-US" b="1" dirty="0" smtClean="0">
                <a:solidFill>
                  <a:schemeClr val="bg1"/>
                </a:solidFill>
                <a:latin typeface="宋体" panose="02010600030101010101" pitchFamily="2" charset="-122"/>
                <a:ea typeface="宋体" panose="02010600030101010101" pitchFamily="2" charset="-122"/>
                <a:sym typeface="+mn-ea"/>
              </a:rPr>
              <a:t>】</a:t>
            </a:r>
          </a:p>
        </p:txBody>
      </p:sp>
      <p:sp>
        <p:nvSpPr>
          <p:cNvPr id="19" name="文本框 18"/>
          <p:cNvSpPr txBox="1"/>
          <p:nvPr/>
        </p:nvSpPr>
        <p:spPr>
          <a:xfrm>
            <a:off x="3654425" y="4862830"/>
            <a:ext cx="7530465" cy="922020"/>
          </a:xfrm>
          <a:prstGeom prst="rect">
            <a:avLst/>
          </a:prstGeom>
          <a:noFill/>
          <a:ln w="9525">
            <a:noFill/>
          </a:ln>
        </p:spPr>
        <p:txBody>
          <a:bodyPr wrap="square">
            <a:spAutoFit/>
          </a:bodyPr>
          <a:lstStyle/>
          <a:p>
            <a:pPr algn="l">
              <a:lnSpc>
                <a:spcPct val="150000"/>
              </a:lnSpc>
            </a:pPr>
            <a:r>
              <a:rPr b="1" dirty="0">
                <a:solidFill>
                  <a:schemeClr val="accent2"/>
                </a:solidFill>
                <a:latin typeface="华文中宋" pitchFamily="2" charset="-122"/>
                <a:ea typeface="华文中宋" pitchFamily="2" charset="-122"/>
              </a:rPr>
              <a:t>每年</a:t>
            </a:r>
            <a:r>
              <a:rPr b="1" dirty="0">
                <a:latin typeface="华文中宋" pitchFamily="2" charset="-122"/>
                <a:ea typeface="华文中宋" pitchFamily="2" charset="-122"/>
              </a:rPr>
              <a:t>至少召开1次组织生活会，一般安排在第四季度，也可以根据工作需要随时召开。</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054"/>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五、组织生活</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76095" y="1092200"/>
            <a:ext cx="210756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858645" y="1141095"/>
            <a:ext cx="1864995" cy="398780"/>
          </a:xfrm>
          <a:prstGeom prst="rect">
            <a:avLst/>
          </a:prstGeom>
        </p:spPr>
        <p:txBody>
          <a:bodyPr wrap="square">
            <a:spAutoFit/>
          </a:bodyPr>
          <a:lstStyle/>
          <a:p>
            <a:r>
              <a:rPr lang="zh-CN" altLang="en-US" sz="2000" b="1" dirty="0">
                <a:solidFill>
                  <a:schemeClr val="bg1"/>
                </a:solidFill>
                <a:cs typeface="+mn-ea"/>
                <a:sym typeface="+mn-lt"/>
              </a:rPr>
              <a:t>民主评议党员</a:t>
            </a:r>
          </a:p>
        </p:txBody>
      </p:sp>
      <p:sp>
        <p:nvSpPr>
          <p:cNvPr id="2" name="矩形 1"/>
          <p:cNvSpPr/>
          <p:nvPr/>
        </p:nvSpPr>
        <p:spPr>
          <a:xfrm>
            <a:off x="2223135" y="1756410"/>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【内容</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3" name="文本框 2"/>
          <p:cNvSpPr txBox="1"/>
          <p:nvPr/>
        </p:nvSpPr>
        <p:spPr>
          <a:xfrm>
            <a:off x="3494404" y="1756410"/>
            <a:ext cx="7821296" cy="507831"/>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组织党员对照合格党员标准、对照入党誓词，联系个人实际进行党性分析。</a:t>
            </a:r>
          </a:p>
        </p:txBody>
      </p:sp>
      <p:sp>
        <p:nvSpPr>
          <p:cNvPr id="4" name="矩形 3"/>
          <p:cNvSpPr/>
          <p:nvPr/>
        </p:nvSpPr>
        <p:spPr>
          <a:xfrm>
            <a:off x="2223135" y="2411730"/>
            <a:ext cx="126492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【频次</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5" name="文本框 4"/>
          <p:cNvSpPr txBox="1"/>
          <p:nvPr/>
        </p:nvSpPr>
        <p:spPr>
          <a:xfrm>
            <a:off x="3494405" y="2411730"/>
            <a:ext cx="6370320" cy="506730"/>
          </a:xfrm>
          <a:prstGeom prst="rect">
            <a:avLst/>
          </a:prstGeom>
          <a:noFill/>
          <a:ln w="9525">
            <a:noFill/>
          </a:ln>
        </p:spPr>
        <p:txBody>
          <a:bodyPr wrap="square">
            <a:spAutoFit/>
          </a:bodyPr>
          <a:lstStyle/>
          <a:p>
            <a:pPr algn="l">
              <a:lnSpc>
                <a:spcPct val="150000"/>
              </a:lnSpc>
            </a:pPr>
            <a:r>
              <a:rPr b="1" dirty="0" smtClean="0">
                <a:latin typeface="华文中宋" pitchFamily="2" charset="-122"/>
                <a:ea typeface="华文中宋" pitchFamily="2" charset="-122"/>
              </a:rPr>
              <a:t>一般</a:t>
            </a:r>
            <a:r>
              <a:rPr b="1" dirty="0" smtClean="0">
                <a:solidFill>
                  <a:schemeClr val="accent2"/>
                </a:solidFill>
                <a:latin typeface="华文中宋" pitchFamily="2" charset="-122"/>
                <a:ea typeface="华文中宋" pitchFamily="2" charset="-122"/>
              </a:rPr>
              <a:t>每年</a:t>
            </a:r>
            <a:r>
              <a:rPr b="1" dirty="0" smtClean="0">
                <a:latin typeface="华文中宋" pitchFamily="2" charset="-122"/>
                <a:ea typeface="华文中宋" pitchFamily="2" charset="-122"/>
              </a:rPr>
              <a:t>开展</a:t>
            </a:r>
            <a:r>
              <a:rPr b="1" dirty="0">
                <a:latin typeface="华文中宋" pitchFamily="2" charset="-122"/>
                <a:ea typeface="华文中宋" pitchFamily="2" charset="-122"/>
              </a:rPr>
              <a:t>1次民主评议党员</a:t>
            </a:r>
          </a:p>
        </p:txBody>
      </p:sp>
      <p:sp>
        <p:nvSpPr>
          <p:cNvPr id="6" name="任意多边形 5"/>
          <p:cNvSpPr/>
          <p:nvPr/>
        </p:nvSpPr>
        <p:spPr>
          <a:xfrm flipH="1">
            <a:off x="1781810" y="3263900"/>
            <a:ext cx="210756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7" name="矩形 6"/>
          <p:cNvSpPr/>
          <p:nvPr/>
        </p:nvSpPr>
        <p:spPr>
          <a:xfrm>
            <a:off x="1968500" y="3312795"/>
            <a:ext cx="1762760" cy="398780"/>
          </a:xfrm>
          <a:prstGeom prst="rect">
            <a:avLst/>
          </a:prstGeom>
        </p:spPr>
        <p:txBody>
          <a:bodyPr wrap="square">
            <a:spAutoFit/>
          </a:bodyPr>
          <a:lstStyle/>
          <a:p>
            <a:r>
              <a:rPr sz="2000" b="1" dirty="0">
                <a:solidFill>
                  <a:schemeClr val="bg1"/>
                </a:solidFill>
                <a:cs typeface="+mn-ea"/>
                <a:sym typeface="+mn-lt"/>
              </a:rPr>
              <a:t>谈心谈话</a:t>
            </a:r>
          </a:p>
        </p:txBody>
      </p:sp>
      <p:sp>
        <p:nvSpPr>
          <p:cNvPr id="8" name="矩形 7"/>
          <p:cNvSpPr/>
          <p:nvPr/>
        </p:nvSpPr>
        <p:spPr>
          <a:xfrm>
            <a:off x="2228850" y="3928110"/>
            <a:ext cx="1659890"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【内容</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9" name="文本框 8"/>
          <p:cNvSpPr txBox="1"/>
          <p:nvPr/>
        </p:nvSpPr>
        <p:spPr>
          <a:xfrm>
            <a:off x="3653790" y="3928110"/>
            <a:ext cx="7760970" cy="50673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应当坦诚相见、交流思想、交换意见、帮助提高。</a:t>
            </a:r>
          </a:p>
        </p:txBody>
      </p:sp>
      <p:sp>
        <p:nvSpPr>
          <p:cNvPr id="18" name="矩形 17"/>
          <p:cNvSpPr/>
          <p:nvPr/>
        </p:nvSpPr>
        <p:spPr>
          <a:xfrm>
            <a:off x="2228850" y="4405630"/>
            <a:ext cx="1264920" cy="506730"/>
          </a:xfrm>
          <a:prstGeom prst="rect">
            <a:avLst/>
          </a:prstGeom>
        </p:spPr>
        <p:txBody>
          <a:bodyPr wrap="square">
            <a:spAutoFit/>
          </a:bodyPr>
          <a:lstStyle/>
          <a:p>
            <a:pPr>
              <a:lnSpc>
                <a:spcPct val="150000"/>
              </a:lnSpc>
            </a:pPr>
            <a:r>
              <a:rPr lang="zh-CN" altLang="en-US" b="1" dirty="0" smtClean="0">
                <a:solidFill>
                  <a:schemeClr val="accent2"/>
                </a:solidFill>
                <a:latin typeface="宋体" panose="02010600030101010101" pitchFamily="2" charset="-122"/>
                <a:ea typeface="宋体" panose="02010600030101010101" pitchFamily="2" charset="-122"/>
              </a:rPr>
              <a:t>【频次</a:t>
            </a:r>
            <a:r>
              <a:rPr lang="zh-CN" altLang="en-US" b="1" dirty="0" smtClean="0">
                <a:solidFill>
                  <a:schemeClr val="accent2"/>
                </a:solidFill>
                <a:latin typeface="宋体" panose="02010600030101010101" pitchFamily="2" charset="-122"/>
                <a:ea typeface="宋体" panose="02010600030101010101" pitchFamily="2" charset="-122"/>
                <a:sym typeface="+mn-ea"/>
              </a:rPr>
              <a:t>】</a:t>
            </a:r>
          </a:p>
        </p:txBody>
      </p:sp>
      <p:sp>
        <p:nvSpPr>
          <p:cNvPr id="19" name="文本框 18"/>
          <p:cNvSpPr txBox="1"/>
          <p:nvPr/>
        </p:nvSpPr>
        <p:spPr>
          <a:xfrm>
            <a:off x="3654425" y="4443730"/>
            <a:ext cx="7530465" cy="92202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党支部应当经常开展谈心谈话。党支部委员之间、党支部委员和党员之间、党员和党员之间，</a:t>
            </a:r>
            <a:r>
              <a:rPr b="1" dirty="0">
                <a:solidFill>
                  <a:schemeClr val="accent2"/>
                </a:solidFill>
                <a:latin typeface="华文中宋" pitchFamily="2" charset="-122"/>
                <a:ea typeface="华文中宋" pitchFamily="2" charset="-122"/>
              </a:rPr>
              <a:t>每年</a:t>
            </a:r>
            <a:r>
              <a:rPr b="1" dirty="0">
                <a:latin typeface="华文中宋" pitchFamily="2" charset="-122"/>
                <a:ea typeface="华文中宋" pitchFamily="2" charset="-122"/>
              </a:rPr>
              <a:t>谈心谈话一般不少于1次。</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4097" y="1057274"/>
            <a:ext cx="4966103" cy="1019177"/>
          </a:xfrm>
          <a:prstGeom prst="rect">
            <a:avLst/>
          </a:prstGeom>
          <a:no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TextBox 177"/>
          <p:cNvSpPr txBox="1"/>
          <p:nvPr/>
        </p:nvSpPr>
        <p:spPr>
          <a:xfrm>
            <a:off x="4451985" y="1252220"/>
            <a:ext cx="4556760" cy="706755"/>
          </a:xfrm>
          <a:prstGeom prst="rect">
            <a:avLst/>
          </a:prstGeom>
          <a:noFill/>
        </p:spPr>
        <p:txBody>
          <a:bodyPr wrap="square" rtlCol="0">
            <a:spAutoFit/>
          </a:bodyPr>
          <a:lstStyle/>
          <a:p>
            <a:pPr algn="dist"/>
            <a:r>
              <a:rPr lang="zh-CN" altLang="en-US" sz="4000" b="1" dirty="0">
                <a:solidFill>
                  <a:srgbClr val="9F0004"/>
                </a:solidFill>
                <a:cs typeface="+mn-ea"/>
                <a:sym typeface="+mn-lt"/>
              </a:rPr>
              <a:t>党支部委员会建设</a:t>
            </a:r>
          </a:p>
        </p:txBody>
      </p:sp>
      <p:cxnSp>
        <p:nvCxnSpPr>
          <p:cNvPr id="5" name="直接连接符 4"/>
          <p:cNvCxnSpPr/>
          <p:nvPr/>
        </p:nvCxnSpPr>
        <p:spPr>
          <a:xfrm>
            <a:off x="2825645" y="2355335"/>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2825645" y="2460870"/>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825646" y="1057275"/>
            <a:ext cx="927204" cy="1019176"/>
            <a:chOff x="1916488" y="1995686"/>
            <a:chExt cx="999329" cy="1080120"/>
          </a:xfrm>
        </p:grpSpPr>
        <p:sp>
          <p:nvSpPr>
            <p:cNvPr id="10" name="矩形 9"/>
            <p:cNvSpPr/>
            <p:nvPr/>
          </p:nvSpPr>
          <p:spPr>
            <a:xfrm>
              <a:off x="1916488" y="1995686"/>
              <a:ext cx="999329" cy="108012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50"/>
            <p:cNvSpPr txBox="1"/>
            <p:nvPr/>
          </p:nvSpPr>
          <p:spPr>
            <a:xfrm>
              <a:off x="2035759" y="2172724"/>
              <a:ext cx="880058" cy="749017"/>
            </a:xfrm>
            <a:prstGeom prst="rect">
              <a:avLst/>
            </a:prstGeom>
            <a:noFill/>
          </p:spPr>
          <p:txBody>
            <a:bodyPr wrap="square" rtlCol="0">
              <a:spAutoFit/>
            </a:bodyPr>
            <a:lstStyle/>
            <a:p>
              <a:r>
                <a:rPr lang="zh-CN" altLang="en-US" sz="4000" dirty="0" smtClean="0">
                  <a:solidFill>
                    <a:schemeClr val="bg1"/>
                  </a:solidFill>
                  <a:cs typeface="+mn-ea"/>
                  <a:sym typeface="+mn-lt"/>
                </a:rPr>
                <a:t>六、</a:t>
              </a:r>
              <a:endParaRPr lang="zh-CN" altLang="en-US" sz="4000" dirty="0">
                <a:solidFill>
                  <a:schemeClr val="bg1"/>
                </a:solidFill>
                <a:cs typeface="+mn-ea"/>
                <a:sym typeface="+mn-lt"/>
              </a:endParaRPr>
            </a:p>
          </p:txBody>
        </p:sp>
      </p:gr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sp>
        <p:nvSpPr>
          <p:cNvPr id="15" name="任意多边形 14"/>
          <p:cNvSpPr/>
          <p:nvPr/>
        </p:nvSpPr>
        <p:spPr>
          <a:xfrm flipH="1">
            <a:off x="2698643" y="2644896"/>
            <a:ext cx="1832081"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809309" y="2688511"/>
            <a:ext cx="2460615" cy="398780"/>
          </a:xfrm>
          <a:prstGeom prst="rect">
            <a:avLst/>
          </a:prstGeom>
        </p:spPr>
        <p:txBody>
          <a:bodyPr wrap="square">
            <a:spAutoFit/>
          </a:bodyPr>
          <a:lstStyle/>
          <a:p>
            <a:r>
              <a:rPr lang="zh-CN" altLang="en-US" sz="2000" b="1" dirty="0">
                <a:solidFill>
                  <a:schemeClr val="bg1"/>
                </a:solidFill>
                <a:cs typeface="+mn-ea"/>
                <a:sym typeface="+mn-lt"/>
              </a:rPr>
              <a:t>设立条件</a:t>
            </a:r>
          </a:p>
        </p:txBody>
      </p:sp>
      <p:sp>
        <p:nvSpPr>
          <p:cNvPr id="9" name="矩形 8"/>
          <p:cNvSpPr/>
          <p:nvPr/>
        </p:nvSpPr>
        <p:spPr>
          <a:xfrm>
            <a:off x="3217578" y="3214985"/>
            <a:ext cx="7323422" cy="368300"/>
          </a:xfrm>
          <a:prstGeom prst="rect">
            <a:avLst/>
          </a:prstGeom>
        </p:spPr>
        <p:txBody>
          <a:bodyPr wrap="square">
            <a:spAutoFit/>
          </a:bodyPr>
          <a:lstStyle/>
          <a:p>
            <a:r>
              <a:rPr lang="zh-CN" altLang="en-US" b="1" dirty="0">
                <a:latin typeface="华文中宋" pitchFamily="2" charset="-122"/>
                <a:ea typeface="华文中宋" pitchFamily="2" charset="-122"/>
              </a:rPr>
              <a:t>有正式党员7人以上的党支部，应当设立党支部委员会。</a:t>
            </a:r>
          </a:p>
        </p:txBody>
      </p:sp>
      <p:sp>
        <p:nvSpPr>
          <p:cNvPr id="18" name="任意多边形 17"/>
          <p:cNvSpPr/>
          <p:nvPr/>
        </p:nvSpPr>
        <p:spPr>
          <a:xfrm flipH="1">
            <a:off x="2698646" y="3716894"/>
            <a:ext cx="1832078"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9" name="矩形 18"/>
          <p:cNvSpPr/>
          <p:nvPr/>
        </p:nvSpPr>
        <p:spPr>
          <a:xfrm>
            <a:off x="2809309" y="3757455"/>
            <a:ext cx="2460615" cy="398780"/>
          </a:xfrm>
          <a:prstGeom prst="rect">
            <a:avLst/>
          </a:prstGeom>
        </p:spPr>
        <p:txBody>
          <a:bodyPr wrap="square">
            <a:spAutoFit/>
          </a:bodyPr>
          <a:lstStyle/>
          <a:p>
            <a:r>
              <a:rPr lang="zh-CN" altLang="en-US" sz="2000" b="1" dirty="0">
                <a:solidFill>
                  <a:schemeClr val="bg1"/>
                </a:solidFill>
                <a:cs typeface="+mn-ea"/>
                <a:sym typeface="+mn-lt"/>
              </a:rPr>
              <a:t>组    成</a:t>
            </a:r>
          </a:p>
        </p:txBody>
      </p:sp>
      <p:sp>
        <p:nvSpPr>
          <p:cNvPr id="20" name="矩形 19"/>
          <p:cNvSpPr/>
          <p:nvPr/>
        </p:nvSpPr>
        <p:spPr>
          <a:xfrm>
            <a:off x="3238500" y="4296410"/>
            <a:ext cx="7527925" cy="1753235"/>
          </a:xfrm>
          <a:prstGeom prst="rect">
            <a:avLst/>
          </a:prstGeom>
        </p:spPr>
        <p:txBody>
          <a:bodyPr wrap="square">
            <a:spAutoFit/>
          </a:bodyPr>
          <a:lstStyle/>
          <a:p>
            <a:pPr fontAlgn="auto">
              <a:lnSpc>
                <a:spcPct val="150000"/>
              </a:lnSpc>
            </a:pPr>
            <a:r>
              <a:rPr lang="en-US" altLang="zh-CN" b="1" dirty="0">
                <a:latin typeface="华文中宋" pitchFamily="2" charset="-122"/>
                <a:ea typeface="华文中宋" pitchFamily="2" charset="-122"/>
              </a:rPr>
              <a:t>   </a:t>
            </a:r>
            <a:r>
              <a:rPr lang="zh-CN" altLang="en-US" b="1" dirty="0">
                <a:latin typeface="华文中宋" pitchFamily="2" charset="-122"/>
                <a:ea typeface="华文中宋" pitchFamily="2" charset="-122"/>
              </a:rPr>
              <a:t>党支部委员会由3至5人组成，一般不超过7人。</a:t>
            </a:r>
          </a:p>
          <a:p>
            <a:pPr fontAlgn="auto">
              <a:lnSpc>
                <a:spcPct val="150000"/>
              </a:lnSpc>
            </a:pPr>
            <a:r>
              <a:rPr lang="zh-CN" altLang="en-US" b="1" dirty="0">
                <a:latin typeface="华文中宋" pitchFamily="2" charset="-122"/>
                <a:ea typeface="华文中宋" pitchFamily="2" charset="-122"/>
              </a:rPr>
              <a:t>   </a:t>
            </a:r>
            <a:r>
              <a:rPr lang="zh-CN" altLang="en-US" b="1" dirty="0">
                <a:solidFill>
                  <a:srgbClr val="FF0000"/>
                </a:solidFill>
                <a:latin typeface="华文中宋" pitchFamily="2" charset="-122"/>
                <a:ea typeface="华文中宋" pitchFamily="2" charset="-122"/>
              </a:rPr>
              <a:t>党支部委员会设书记和组织委员、宣传委员、纪检委员</a:t>
            </a:r>
            <a:r>
              <a:rPr lang="zh-CN" altLang="en-US" b="1" dirty="0">
                <a:latin typeface="华文中宋" pitchFamily="2" charset="-122"/>
                <a:ea typeface="华文中宋" pitchFamily="2" charset="-122"/>
              </a:rPr>
              <a:t>等，必要时可以设1名副书记。</a:t>
            </a:r>
          </a:p>
          <a:p>
            <a:pPr fontAlgn="auto">
              <a:lnSpc>
                <a:spcPct val="150000"/>
              </a:lnSpc>
            </a:pPr>
            <a:r>
              <a:rPr lang="zh-CN" altLang="en-US" b="1" dirty="0">
                <a:latin typeface="华文中宋" pitchFamily="2" charset="-122"/>
                <a:ea typeface="华文中宋" pitchFamily="2" charset="-122"/>
              </a:rPr>
              <a:t>   正式党员不足7人的党支部，设1名书记，必要时可以设1名副书记。</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0" y="15875"/>
            <a:ext cx="4742815" cy="808990"/>
            <a:chOff x="365187" y="642425"/>
            <a:chExt cx="1864137" cy="807143"/>
          </a:xfrm>
        </p:grpSpPr>
        <p:sp>
          <p:nvSpPr>
            <p:cNvPr id="25" name="矩形 24"/>
            <p:cNvSpPr/>
            <p:nvPr/>
          </p:nvSpPr>
          <p:spPr>
            <a:xfrm>
              <a:off x="790477" y="766601"/>
              <a:ext cx="1438847" cy="60947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810445" y="887609"/>
              <a:ext cx="1399164" cy="368093"/>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六、党支部委员会建设</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389350" cy="807143"/>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76095" y="1092200"/>
            <a:ext cx="151320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858645" y="1141095"/>
            <a:ext cx="1430655" cy="398780"/>
          </a:xfrm>
          <a:prstGeom prst="rect">
            <a:avLst/>
          </a:prstGeom>
        </p:spPr>
        <p:txBody>
          <a:bodyPr wrap="square">
            <a:spAutoFit/>
          </a:bodyPr>
          <a:lstStyle/>
          <a:p>
            <a:r>
              <a:rPr lang="zh-CN" altLang="en-US" sz="2000" b="1" dirty="0">
                <a:solidFill>
                  <a:schemeClr val="bg1"/>
                </a:solidFill>
                <a:cs typeface="+mn-ea"/>
                <a:sym typeface="+mn-lt"/>
              </a:rPr>
              <a:t>任    期</a:t>
            </a:r>
          </a:p>
        </p:txBody>
      </p:sp>
      <p:sp>
        <p:nvSpPr>
          <p:cNvPr id="3" name="文本框 2"/>
          <p:cNvSpPr txBox="1"/>
          <p:nvPr/>
        </p:nvSpPr>
        <p:spPr>
          <a:xfrm>
            <a:off x="2228850" y="1716405"/>
            <a:ext cx="8781415" cy="506730"/>
          </a:xfrm>
          <a:prstGeom prst="rect">
            <a:avLst/>
          </a:prstGeom>
          <a:noFill/>
          <a:ln w="9525">
            <a:noFill/>
          </a:ln>
        </p:spPr>
        <p:txBody>
          <a:bodyPr wrap="square">
            <a:spAutoFit/>
          </a:bodyPr>
          <a:lstStyle/>
          <a:p>
            <a:pPr algn="l">
              <a:lnSpc>
                <a:spcPct val="150000"/>
              </a:lnSpc>
            </a:pPr>
            <a:r>
              <a:rPr b="1" dirty="0">
                <a:latin typeface="华文中宋" pitchFamily="2" charset="-122"/>
                <a:ea typeface="华文中宋" pitchFamily="2" charset="-122"/>
              </a:rPr>
              <a:t>村、社区党支部委员会每届任期5年，其他基层单位党支部委员会一般每届任期3年。</a:t>
            </a:r>
          </a:p>
        </p:txBody>
      </p:sp>
      <p:sp>
        <p:nvSpPr>
          <p:cNvPr id="6" name="任意多边形 5"/>
          <p:cNvSpPr/>
          <p:nvPr/>
        </p:nvSpPr>
        <p:spPr>
          <a:xfrm flipH="1">
            <a:off x="1776095" y="2765425"/>
            <a:ext cx="210756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7" name="矩形 6"/>
          <p:cNvSpPr/>
          <p:nvPr/>
        </p:nvSpPr>
        <p:spPr>
          <a:xfrm>
            <a:off x="1962785" y="2814320"/>
            <a:ext cx="1762760" cy="398780"/>
          </a:xfrm>
          <a:prstGeom prst="rect">
            <a:avLst/>
          </a:prstGeom>
        </p:spPr>
        <p:txBody>
          <a:bodyPr wrap="square">
            <a:spAutoFit/>
          </a:bodyPr>
          <a:lstStyle/>
          <a:p>
            <a:r>
              <a:rPr lang="zh-CN" sz="2000" b="1" dirty="0">
                <a:solidFill>
                  <a:schemeClr val="bg1"/>
                </a:solidFill>
                <a:cs typeface="+mn-ea"/>
                <a:sym typeface="+mn-lt"/>
              </a:rPr>
              <a:t>产生方式</a:t>
            </a:r>
          </a:p>
        </p:txBody>
      </p:sp>
      <p:sp>
        <p:nvSpPr>
          <p:cNvPr id="9" name="文本框 8"/>
          <p:cNvSpPr txBox="1"/>
          <p:nvPr/>
        </p:nvSpPr>
        <p:spPr>
          <a:xfrm>
            <a:off x="2215515" y="3353435"/>
            <a:ext cx="8794750" cy="2168525"/>
          </a:xfrm>
          <a:prstGeom prst="rect">
            <a:avLst/>
          </a:prstGeom>
          <a:noFill/>
          <a:ln w="9525">
            <a:noFill/>
          </a:ln>
        </p:spPr>
        <p:txBody>
          <a:bodyPr wrap="square">
            <a:spAutoFit/>
          </a:bodyPr>
          <a:lstStyle/>
          <a:p>
            <a:pPr algn="l">
              <a:lnSpc>
                <a:spcPct val="150000"/>
              </a:lnSpc>
            </a:pPr>
            <a:r>
              <a:rPr lang="en-US" b="1" dirty="0">
                <a:latin typeface="华文中宋" pitchFamily="2" charset="-122"/>
                <a:ea typeface="华文中宋" pitchFamily="2" charset="-122"/>
              </a:rPr>
              <a:t>    </a:t>
            </a:r>
            <a:r>
              <a:rPr b="1" dirty="0">
                <a:latin typeface="华文中宋" pitchFamily="2" charset="-122"/>
                <a:ea typeface="华文中宋" pitchFamily="2" charset="-122"/>
              </a:rPr>
              <a:t>党支部委员会由党支部党员大会选举产生，党支部书记、副书记一般由党支部委员会会议选举产生，不设委员会的党支部书记、副书记由党支部党员大会选举产生。选出的党支部委员，报上级党组织备案；党支部书记、副书记，报上级党组织批准。党支部书记、副书记、委员出现空缺，应当及时进行补选。确有必要时，上级党组织可以指派党支部书记或者副书记。</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0" y="15875"/>
            <a:ext cx="4742815" cy="808990"/>
            <a:chOff x="365187" y="642425"/>
            <a:chExt cx="1864137" cy="807143"/>
          </a:xfrm>
        </p:grpSpPr>
        <p:sp>
          <p:nvSpPr>
            <p:cNvPr id="25" name="矩形 24"/>
            <p:cNvSpPr/>
            <p:nvPr/>
          </p:nvSpPr>
          <p:spPr>
            <a:xfrm>
              <a:off x="790477" y="766601"/>
              <a:ext cx="1438847" cy="60947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810445" y="887609"/>
              <a:ext cx="1399164" cy="368093"/>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六、党支部委员会建设</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389350" cy="807143"/>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76095" y="1092200"/>
            <a:ext cx="1949450"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858645" y="1141095"/>
            <a:ext cx="1430655" cy="398780"/>
          </a:xfrm>
          <a:prstGeom prst="rect">
            <a:avLst/>
          </a:prstGeom>
        </p:spPr>
        <p:txBody>
          <a:bodyPr wrap="square">
            <a:spAutoFit/>
          </a:bodyPr>
          <a:lstStyle/>
          <a:p>
            <a:r>
              <a:rPr lang="zh-CN" altLang="en-US" sz="2000" b="1" dirty="0">
                <a:solidFill>
                  <a:schemeClr val="bg1"/>
                </a:solidFill>
                <a:cs typeface="+mn-ea"/>
                <a:sym typeface="+mn-lt"/>
              </a:rPr>
              <a:t>干部职责</a:t>
            </a:r>
          </a:p>
        </p:txBody>
      </p:sp>
      <p:sp>
        <p:nvSpPr>
          <p:cNvPr id="3" name="文本框 2"/>
          <p:cNvSpPr txBox="1"/>
          <p:nvPr/>
        </p:nvSpPr>
        <p:spPr>
          <a:xfrm>
            <a:off x="2228850" y="1716405"/>
            <a:ext cx="8781415" cy="922020"/>
          </a:xfrm>
          <a:prstGeom prst="rect">
            <a:avLst/>
          </a:prstGeom>
          <a:noFill/>
          <a:ln w="9525">
            <a:noFill/>
          </a:ln>
        </p:spPr>
        <p:txBody>
          <a:bodyPr wrap="square">
            <a:spAutoFit/>
          </a:bodyPr>
          <a:lstStyle/>
          <a:p>
            <a:pPr>
              <a:lnSpc>
                <a:spcPct val="150000"/>
              </a:lnSpc>
            </a:pPr>
            <a:r>
              <a:rPr lang="en-US" b="1" dirty="0">
                <a:latin typeface="华文中宋" pitchFamily="2" charset="-122"/>
                <a:ea typeface="华文中宋" pitchFamily="2" charset="-122"/>
              </a:rPr>
              <a:t>   </a:t>
            </a:r>
            <a:r>
              <a:rPr b="1" dirty="0">
                <a:latin typeface="华文中宋" pitchFamily="2" charset="-122"/>
                <a:ea typeface="华文中宋" pitchFamily="2" charset="-122"/>
              </a:rPr>
              <a:t>党支部书记主持党支部全面工作，党支部副书记协助党支部书记开展工作</a:t>
            </a:r>
            <a:r>
              <a:rPr lang="zh-CN" b="1" dirty="0">
                <a:latin typeface="华文中宋" pitchFamily="2" charset="-122"/>
                <a:ea typeface="华文中宋" pitchFamily="2" charset="-122"/>
              </a:rPr>
              <a:t>，</a:t>
            </a:r>
            <a:r>
              <a:rPr b="1" dirty="0">
                <a:latin typeface="华文中宋" pitchFamily="2" charset="-122"/>
                <a:ea typeface="华文中宋" pitchFamily="2" charset="-122"/>
              </a:rPr>
              <a:t>党支部其他委员按照职责分工开展工作。</a:t>
            </a:r>
          </a:p>
        </p:txBody>
      </p:sp>
      <p:sp>
        <p:nvSpPr>
          <p:cNvPr id="6" name="任意多边形 5"/>
          <p:cNvSpPr/>
          <p:nvPr/>
        </p:nvSpPr>
        <p:spPr>
          <a:xfrm flipH="1">
            <a:off x="1776095" y="2765425"/>
            <a:ext cx="278320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7" name="矩形 6"/>
          <p:cNvSpPr/>
          <p:nvPr/>
        </p:nvSpPr>
        <p:spPr>
          <a:xfrm>
            <a:off x="1899285" y="2814320"/>
            <a:ext cx="2350770" cy="398780"/>
          </a:xfrm>
          <a:prstGeom prst="rect">
            <a:avLst/>
          </a:prstGeom>
        </p:spPr>
        <p:txBody>
          <a:bodyPr wrap="square">
            <a:spAutoFit/>
          </a:bodyPr>
          <a:lstStyle/>
          <a:p>
            <a:r>
              <a:rPr lang="zh-CN" sz="2000" b="1" dirty="0">
                <a:solidFill>
                  <a:schemeClr val="bg1"/>
                </a:solidFill>
                <a:cs typeface="+mn-ea"/>
                <a:sym typeface="+mn-lt"/>
              </a:rPr>
              <a:t>党支部书记的选拔</a:t>
            </a:r>
          </a:p>
        </p:txBody>
      </p:sp>
      <p:sp>
        <p:nvSpPr>
          <p:cNvPr id="9" name="文本框 8"/>
          <p:cNvSpPr txBox="1"/>
          <p:nvPr/>
        </p:nvSpPr>
        <p:spPr>
          <a:xfrm>
            <a:off x="2215515" y="3353435"/>
            <a:ext cx="8794750" cy="1337945"/>
          </a:xfrm>
          <a:prstGeom prst="rect">
            <a:avLst/>
          </a:prstGeom>
          <a:noFill/>
          <a:ln w="9525">
            <a:noFill/>
          </a:ln>
        </p:spPr>
        <p:txBody>
          <a:bodyPr wrap="square">
            <a:spAutoFit/>
          </a:bodyPr>
          <a:lstStyle/>
          <a:p>
            <a:pPr>
              <a:lnSpc>
                <a:spcPct val="150000"/>
              </a:lnSpc>
            </a:pPr>
            <a:r>
              <a:rPr lang="en-US" b="1" dirty="0">
                <a:latin typeface="华文中宋" pitchFamily="2" charset="-122"/>
                <a:ea typeface="华文中宋" pitchFamily="2" charset="-122"/>
              </a:rPr>
              <a:t>    </a:t>
            </a:r>
            <a:r>
              <a:rPr b="1" dirty="0">
                <a:latin typeface="华文中宋" pitchFamily="2" charset="-122"/>
                <a:ea typeface="华文中宋" pitchFamily="2" charset="-122"/>
              </a:rPr>
              <a:t>党支部书记应当具备良好政治素质，热爱党的工作，具有一定的政策理论水平、组织协调能力和群众工作本领，敢于担当、乐于奉献，带头发挥先锋模范作用，在党员、群众中有较高威信，一般应当具有1年以上党龄。</a:t>
            </a:r>
          </a:p>
        </p:txBody>
      </p:sp>
      <p:sp>
        <p:nvSpPr>
          <p:cNvPr id="100" name="文本框 99"/>
          <p:cNvSpPr txBox="1"/>
          <p:nvPr/>
        </p:nvSpPr>
        <p:spPr>
          <a:xfrm>
            <a:off x="4385945" y="4988560"/>
            <a:ext cx="6484620" cy="922020"/>
          </a:xfrm>
          <a:prstGeom prst="rect">
            <a:avLst/>
          </a:prstGeom>
          <a:noFill/>
          <a:ln w="9525">
            <a:noFill/>
          </a:ln>
        </p:spPr>
        <p:txBody>
          <a:bodyPr wrap="square">
            <a:spAutoFit/>
          </a:bodyPr>
          <a:lstStyle/>
          <a:p>
            <a:pPr algn="l">
              <a:lnSpc>
                <a:spcPct val="150000"/>
              </a:lnSpc>
            </a:pPr>
            <a:r>
              <a:rPr sz="1800" b="1" dirty="0">
                <a:solidFill>
                  <a:schemeClr val="accent2"/>
                </a:solidFill>
                <a:latin typeface="华文中宋" pitchFamily="2" charset="-122"/>
                <a:ea typeface="华文中宋" pitchFamily="2" charset="-122"/>
              </a:rPr>
              <a:t>机关、国有企业、事业单位</a:t>
            </a:r>
            <a:r>
              <a:rPr lang="zh-CN" sz="1800" b="1" dirty="0">
                <a:solidFill>
                  <a:schemeClr val="accent2"/>
                </a:solidFill>
                <a:latin typeface="华文中宋" pitchFamily="2" charset="-122"/>
                <a:ea typeface="华文中宋" pitchFamily="2" charset="-122"/>
              </a:rPr>
              <a:t>：</a:t>
            </a:r>
            <a:r>
              <a:rPr sz="1800" b="1" dirty="0">
                <a:latin typeface="华文中宋" pitchFamily="2" charset="-122"/>
                <a:ea typeface="华文中宋" pitchFamily="2" charset="-122"/>
              </a:rPr>
              <a:t>党支部书记一般由本部门本单位主要负责人担任，也可以由本部门本单位其他负责人担任。</a:t>
            </a:r>
            <a:endParaRPr b="1" dirty="0">
              <a:latin typeface="华文中宋" pitchFamily="2" charset="-122"/>
              <a:ea typeface="华文中宋"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0" y="15875"/>
            <a:ext cx="4742815" cy="808990"/>
            <a:chOff x="365187" y="642425"/>
            <a:chExt cx="1864137" cy="807143"/>
          </a:xfrm>
        </p:grpSpPr>
        <p:sp>
          <p:nvSpPr>
            <p:cNvPr id="25" name="矩形 24"/>
            <p:cNvSpPr/>
            <p:nvPr/>
          </p:nvSpPr>
          <p:spPr>
            <a:xfrm>
              <a:off x="790477" y="766601"/>
              <a:ext cx="1438847" cy="60947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810445" y="887609"/>
              <a:ext cx="1399164" cy="368093"/>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六、党支部委员会建设</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389350" cy="807143"/>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76095" y="1206500"/>
            <a:ext cx="2242820"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858645" y="1255395"/>
            <a:ext cx="2004695" cy="398780"/>
          </a:xfrm>
          <a:prstGeom prst="rect">
            <a:avLst/>
          </a:prstGeom>
        </p:spPr>
        <p:txBody>
          <a:bodyPr wrap="square">
            <a:spAutoFit/>
          </a:bodyPr>
          <a:lstStyle/>
          <a:p>
            <a:r>
              <a:rPr lang="zh-CN" sz="2000" b="1" dirty="0">
                <a:solidFill>
                  <a:schemeClr val="bg1"/>
                </a:solidFill>
                <a:cs typeface="+mn-ea"/>
                <a:sym typeface="+mn-lt"/>
              </a:rPr>
              <a:t>党支部书记培训</a:t>
            </a:r>
            <a:endParaRPr lang="zh-CN" altLang="en-US" sz="2000" b="1" dirty="0">
              <a:solidFill>
                <a:schemeClr val="bg1"/>
              </a:solidFill>
              <a:cs typeface="+mn-ea"/>
              <a:sym typeface="+mn-lt"/>
            </a:endParaRPr>
          </a:p>
        </p:txBody>
      </p:sp>
      <p:sp>
        <p:nvSpPr>
          <p:cNvPr id="3" name="文本框 2"/>
          <p:cNvSpPr txBox="1"/>
          <p:nvPr/>
        </p:nvSpPr>
        <p:spPr>
          <a:xfrm>
            <a:off x="2228850" y="1830705"/>
            <a:ext cx="8781415" cy="922020"/>
          </a:xfrm>
          <a:prstGeom prst="rect">
            <a:avLst/>
          </a:prstGeom>
          <a:noFill/>
          <a:ln w="9525">
            <a:noFill/>
          </a:ln>
        </p:spPr>
        <p:txBody>
          <a:bodyPr wrap="square">
            <a:spAutoFit/>
          </a:bodyPr>
          <a:lstStyle/>
          <a:p>
            <a:pPr>
              <a:lnSpc>
                <a:spcPct val="150000"/>
              </a:lnSpc>
            </a:pPr>
            <a:r>
              <a:rPr lang="en-US" b="1" dirty="0">
                <a:latin typeface="华文中宋" pitchFamily="2" charset="-122"/>
                <a:ea typeface="华文中宋" pitchFamily="2" charset="-122"/>
              </a:rPr>
              <a:t>   </a:t>
            </a:r>
            <a:r>
              <a:rPr b="1" dirty="0">
                <a:latin typeface="华文中宋" pitchFamily="2" charset="-122"/>
                <a:ea typeface="华文中宋" pitchFamily="2" charset="-122"/>
              </a:rPr>
              <a:t>党支部书记培训纳入党员、干部教育培训规划，</a:t>
            </a:r>
            <a:r>
              <a:rPr lang="zh-CN" b="1" dirty="0">
                <a:latin typeface="华文中宋" pitchFamily="2" charset="-122"/>
                <a:ea typeface="华文中宋" pitchFamily="2" charset="-122"/>
              </a:rPr>
              <a:t>包括</a:t>
            </a:r>
            <a:r>
              <a:rPr b="1" dirty="0">
                <a:latin typeface="华文中宋" pitchFamily="2" charset="-122"/>
                <a:ea typeface="华文中宋" pitchFamily="2" charset="-122"/>
              </a:rPr>
              <a:t>新任党支部书记任职培训</a:t>
            </a:r>
            <a:r>
              <a:rPr lang="zh-CN" b="1" dirty="0">
                <a:latin typeface="华文中宋" pitchFamily="2" charset="-122"/>
                <a:ea typeface="华文中宋" pitchFamily="2" charset="-122"/>
              </a:rPr>
              <a:t>、党支部书记示范培训、党支部书记全员轮训、县级以上党组织举办的集中轮训</a:t>
            </a:r>
            <a:r>
              <a:rPr b="1" dirty="0">
                <a:latin typeface="华文中宋" pitchFamily="2" charset="-122"/>
                <a:ea typeface="华文中宋" pitchFamily="2" charset="-122"/>
              </a:rPr>
              <a:t>。</a:t>
            </a:r>
          </a:p>
        </p:txBody>
      </p:sp>
      <p:sp>
        <p:nvSpPr>
          <p:cNvPr id="6" name="任意多边形 5"/>
          <p:cNvSpPr/>
          <p:nvPr/>
        </p:nvSpPr>
        <p:spPr>
          <a:xfrm flipH="1">
            <a:off x="1777365" y="3082925"/>
            <a:ext cx="3088640"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7" name="矩形 6"/>
          <p:cNvSpPr/>
          <p:nvPr/>
        </p:nvSpPr>
        <p:spPr>
          <a:xfrm>
            <a:off x="1873885" y="3131820"/>
            <a:ext cx="2794000" cy="398780"/>
          </a:xfrm>
          <a:prstGeom prst="rect">
            <a:avLst/>
          </a:prstGeom>
        </p:spPr>
        <p:txBody>
          <a:bodyPr wrap="square">
            <a:spAutoFit/>
          </a:bodyPr>
          <a:lstStyle/>
          <a:p>
            <a:r>
              <a:rPr lang="zh-CN" sz="2000" b="1" dirty="0">
                <a:solidFill>
                  <a:schemeClr val="bg1"/>
                </a:solidFill>
                <a:cs typeface="+mn-ea"/>
                <a:sym typeface="+mn-lt"/>
              </a:rPr>
              <a:t>党支部书记提拔和表彰</a:t>
            </a:r>
          </a:p>
        </p:txBody>
      </p:sp>
      <p:sp>
        <p:nvSpPr>
          <p:cNvPr id="9" name="文本框 8"/>
          <p:cNvSpPr txBox="1"/>
          <p:nvPr/>
        </p:nvSpPr>
        <p:spPr>
          <a:xfrm>
            <a:off x="2215515" y="3670935"/>
            <a:ext cx="8794750" cy="1337945"/>
          </a:xfrm>
          <a:prstGeom prst="rect">
            <a:avLst/>
          </a:prstGeom>
          <a:noFill/>
          <a:ln w="9525">
            <a:noFill/>
          </a:ln>
        </p:spPr>
        <p:txBody>
          <a:bodyPr wrap="square">
            <a:spAutoFit/>
          </a:bodyPr>
          <a:lstStyle/>
          <a:p>
            <a:pPr>
              <a:lnSpc>
                <a:spcPct val="150000"/>
              </a:lnSpc>
            </a:pPr>
            <a:r>
              <a:rPr lang="en-US" b="1" dirty="0">
                <a:latin typeface="华文中宋" pitchFamily="2" charset="-122"/>
                <a:ea typeface="华文中宋" pitchFamily="2" charset="-122"/>
              </a:rPr>
              <a:t>    </a:t>
            </a:r>
            <a:r>
              <a:rPr b="1" dirty="0">
                <a:latin typeface="华文中宋" pitchFamily="2" charset="-122"/>
                <a:ea typeface="华文中宋" pitchFamily="2" charset="-122"/>
              </a:rPr>
              <a:t>注重从优秀村、社区党支部书记中选拔乡镇和街道领导干部，考录公务员和招聘事业单位人员。</a:t>
            </a:r>
          </a:p>
          <a:p>
            <a:pPr>
              <a:lnSpc>
                <a:spcPct val="150000"/>
              </a:lnSpc>
            </a:pPr>
            <a:r>
              <a:rPr b="1" dirty="0">
                <a:latin typeface="华文中宋" pitchFamily="2" charset="-122"/>
                <a:ea typeface="华文中宋" pitchFamily="2" charset="-122"/>
              </a:rPr>
              <a:t>　　培养树立党支部书记先进典型，对优秀党支部书记给予表彰表扬。</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任意多边形 21"/>
          <p:cNvSpPr/>
          <p:nvPr/>
        </p:nvSpPr>
        <p:spPr>
          <a:xfrm>
            <a:off x="6682795" y="1526517"/>
            <a:ext cx="2585030"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nvGrpSpPr>
          <p:cNvPr id="23" name="组合 22"/>
          <p:cNvGrpSpPr/>
          <p:nvPr/>
        </p:nvGrpSpPr>
        <p:grpSpPr>
          <a:xfrm>
            <a:off x="6099219" y="1511421"/>
            <a:ext cx="527709" cy="483296"/>
            <a:chOff x="3494723" y="1623393"/>
            <a:chExt cx="395782" cy="362472"/>
          </a:xfrm>
          <a:effectLst>
            <a:outerShdw blurRad="25400" dist="38100" dir="10800000" algn="r" rotWithShape="0">
              <a:prstClr val="black">
                <a:alpha val="40000"/>
              </a:prstClr>
            </a:outerShdw>
          </a:effectLst>
        </p:grpSpPr>
        <p:sp>
          <p:nvSpPr>
            <p:cNvPr id="24" name="椭圆 23"/>
            <p:cNvSpPr/>
            <p:nvPr/>
          </p:nvSpPr>
          <p:spPr>
            <a:xfrm>
              <a:off x="3494723" y="1623393"/>
              <a:ext cx="360040" cy="362472"/>
            </a:xfrm>
            <a:prstGeom prst="ellipse">
              <a:avLst/>
            </a:prstGeom>
            <a:solidFill>
              <a:srgbClr val="9F000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5" name="文本框 12"/>
            <p:cNvSpPr txBox="1"/>
            <p:nvPr/>
          </p:nvSpPr>
          <p:spPr>
            <a:xfrm>
              <a:off x="3494723" y="1636197"/>
              <a:ext cx="395782" cy="346249"/>
            </a:xfrm>
            <a:prstGeom prst="rect">
              <a:avLst/>
            </a:prstGeom>
            <a:noFill/>
          </p:spPr>
          <p:txBody>
            <a:bodyPr wrap="none" rtlCol="0">
              <a:spAutoFit/>
            </a:bodyPr>
            <a:lstStyle/>
            <a:p>
              <a:r>
                <a:rPr lang="en-US" altLang="zh-CN" sz="2400" dirty="0" smtClean="0">
                  <a:solidFill>
                    <a:schemeClr val="bg1"/>
                  </a:solidFill>
                  <a:cs typeface="+mn-ea"/>
                  <a:sym typeface="+mn-lt"/>
                </a:rPr>
                <a:t>02</a:t>
              </a:r>
              <a:endParaRPr lang="zh-CN" altLang="en-US" sz="2400" dirty="0">
                <a:solidFill>
                  <a:schemeClr val="bg1"/>
                </a:solidFill>
                <a:cs typeface="+mn-ea"/>
                <a:sym typeface="+mn-lt"/>
              </a:endParaRPr>
            </a:p>
          </p:txBody>
        </p:sp>
      </p:grpSp>
      <p:sp>
        <p:nvSpPr>
          <p:cNvPr id="26" name="任意多边形 25"/>
          <p:cNvSpPr/>
          <p:nvPr/>
        </p:nvSpPr>
        <p:spPr>
          <a:xfrm>
            <a:off x="6682795" y="2156313"/>
            <a:ext cx="2585030"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nvGrpSpPr>
          <p:cNvPr id="27" name="组合 26"/>
          <p:cNvGrpSpPr/>
          <p:nvPr/>
        </p:nvGrpSpPr>
        <p:grpSpPr>
          <a:xfrm>
            <a:off x="6069771" y="2173625"/>
            <a:ext cx="527709" cy="485027"/>
            <a:chOff x="3472637" y="1622094"/>
            <a:chExt cx="395782" cy="363771"/>
          </a:xfrm>
          <a:effectLst>
            <a:outerShdw blurRad="25400" dist="38100" dir="10800000" algn="r" rotWithShape="0">
              <a:prstClr val="black">
                <a:alpha val="40000"/>
              </a:prstClr>
            </a:outerShdw>
          </a:effectLst>
        </p:grpSpPr>
        <p:sp>
          <p:nvSpPr>
            <p:cNvPr id="28" name="椭圆 27"/>
            <p:cNvSpPr/>
            <p:nvPr/>
          </p:nvSpPr>
          <p:spPr>
            <a:xfrm>
              <a:off x="3494723" y="1623393"/>
              <a:ext cx="360040" cy="362472"/>
            </a:xfrm>
            <a:prstGeom prst="ellipse">
              <a:avLst/>
            </a:prstGeom>
            <a:solidFill>
              <a:srgbClr val="9F000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9" name="文本框 72"/>
            <p:cNvSpPr txBox="1"/>
            <p:nvPr/>
          </p:nvSpPr>
          <p:spPr>
            <a:xfrm>
              <a:off x="3472637" y="1622094"/>
              <a:ext cx="395782" cy="346249"/>
            </a:xfrm>
            <a:prstGeom prst="rect">
              <a:avLst/>
            </a:prstGeom>
            <a:noFill/>
          </p:spPr>
          <p:txBody>
            <a:bodyPr wrap="none" rtlCol="0">
              <a:spAutoFit/>
            </a:bodyPr>
            <a:lstStyle/>
            <a:p>
              <a:r>
                <a:rPr lang="en-US" altLang="zh-CN" sz="2400" dirty="0" smtClean="0">
                  <a:solidFill>
                    <a:schemeClr val="bg1"/>
                  </a:solidFill>
                  <a:cs typeface="+mn-ea"/>
                  <a:sym typeface="+mn-lt"/>
                </a:rPr>
                <a:t>03</a:t>
              </a:r>
              <a:endParaRPr lang="zh-CN" altLang="en-US" sz="2400" dirty="0">
                <a:solidFill>
                  <a:schemeClr val="bg1"/>
                </a:solidFill>
                <a:cs typeface="+mn-ea"/>
                <a:sym typeface="+mn-lt"/>
              </a:endParaRPr>
            </a:p>
          </p:txBody>
        </p:sp>
      </p:grpSp>
      <p:sp>
        <p:nvSpPr>
          <p:cNvPr id="30" name="任意多边形 29"/>
          <p:cNvSpPr/>
          <p:nvPr/>
        </p:nvSpPr>
        <p:spPr>
          <a:xfrm>
            <a:off x="6682794" y="2777199"/>
            <a:ext cx="2585031"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nvGrpSpPr>
          <p:cNvPr id="34" name="组合 33"/>
          <p:cNvGrpSpPr/>
          <p:nvPr/>
        </p:nvGrpSpPr>
        <p:grpSpPr>
          <a:xfrm>
            <a:off x="6089399" y="2796250"/>
            <a:ext cx="527709" cy="483296"/>
            <a:chOff x="3487358" y="1623393"/>
            <a:chExt cx="395782" cy="362472"/>
          </a:xfrm>
          <a:effectLst>
            <a:outerShdw blurRad="25400" dist="38100" dir="10800000" algn="r" rotWithShape="0">
              <a:prstClr val="black">
                <a:alpha val="40000"/>
              </a:prstClr>
            </a:outerShdw>
          </a:effectLst>
        </p:grpSpPr>
        <p:sp>
          <p:nvSpPr>
            <p:cNvPr id="35" name="椭圆 34"/>
            <p:cNvSpPr/>
            <p:nvPr/>
          </p:nvSpPr>
          <p:spPr>
            <a:xfrm>
              <a:off x="3494723" y="1623393"/>
              <a:ext cx="360040" cy="362472"/>
            </a:xfrm>
            <a:prstGeom prst="ellipse">
              <a:avLst/>
            </a:prstGeom>
            <a:solidFill>
              <a:srgbClr val="9F000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36" name="文本框 77"/>
            <p:cNvSpPr txBox="1"/>
            <p:nvPr/>
          </p:nvSpPr>
          <p:spPr>
            <a:xfrm>
              <a:off x="3487358" y="1628874"/>
              <a:ext cx="395782" cy="346249"/>
            </a:xfrm>
            <a:prstGeom prst="rect">
              <a:avLst/>
            </a:prstGeom>
            <a:noFill/>
          </p:spPr>
          <p:txBody>
            <a:bodyPr wrap="none" rtlCol="0">
              <a:spAutoFit/>
            </a:bodyPr>
            <a:lstStyle/>
            <a:p>
              <a:r>
                <a:rPr lang="en-US" altLang="zh-CN" sz="2400" dirty="0" smtClean="0">
                  <a:solidFill>
                    <a:schemeClr val="bg1"/>
                  </a:solidFill>
                  <a:cs typeface="+mn-ea"/>
                  <a:sym typeface="+mn-lt"/>
                </a:rPr>
                <a:t>04</a:t>
              </a:r>
              <a:endParaRPr lang="zh-CN" altLang="en-US" sz="2400" dirty="0">
                <a:solidFill>
                  <a:schemeClr val="bg1"/>
                </a:solidFill>
                <a:cs typeface="+mn-ea"/>
                <a:sym typeface="+mn-lt"/>
              </a:endParaRPr>
            </a:p>
          </p:txBody>
        </p:sp>
      </p:grpSp>
      <p:sp>
        <p:nvSpPr>
          <p:cNvPr id="42" name="任意多边形 25"/>
          <p:cNvSpPr/>
          <p:nvPr/>
        </p:nvSpPr>
        <p:spPr>
          <a:xfrm>
            <a:off x="6673248" y="3401576"/>
            <a:ext cx="2594578"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nvGrpSpPr>
          <p:cNvPr id="43" name="组合 42"/>
          <p:cNvGrpSpPr/>
          <p:nvPr/>
        </p:nvGrpSpPr>
        <p:grpSpPr>
          <a:xfrm>
            <a:off x="6064024" y="3426474"/>
            <a:ext cx="527709" cy="483293"/>
            <a:chOff x="3472637" y="1623393"/>
            <a:chExt cx="395782" cy="362472"/>
          </a:xfrm>
          <a:effectLst>
            <a:outerShdw blurRad="25400" dist="38100" dir="10800000" algn="r" rotWithShape="0">
              <a:prstClr val="black">
                <a:alpha val="40000"/>
              </a:prstClr>
            </a:outerShdw>
          </a:effectLst>
        </p:grpSpPr>
        <p:sp>
          <p:nvSpPr>
            <p:cNvPr id="44" name="椭圆 43"/>
            <p:cNvSpPr/>
            <p:nvPr/>
          </p:nvSpPr>
          <p:spPr>
            <a:xfrm>
              <a:off x="3494723" y="1623393"/>
              <a:ext cx="360040" cy="362472"/>
            </a:xfrm>
            <a:prstGeom prst="ellipse">
              <a:avLst/>
            </a:prstGeom>
            <a:solidFill>
              <a:srgbClr val="9F000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5" name="文本框 72"/>
            <p:cNvSpPr txBox="1"/>
            <p:nvPr/>
          </p:nvSpPr>
          <p:spPr>
            <a:xfrm>
              <a:off x="3472637" y="1631623"/>
              <a:ext cx="395782" cy="346251"/>
            </a:xfrm>
            <a:prstGeom prst="rect">
              <a:avLst/>
            </a:prstGeom>
            <a:noFill/>
          </p:spPr>
          <p:txBody>
            <a:bodyPr wrap="none" rtlCol="0">
              <a:spAutoFit/>
            </a:bodyPr>
            <a:lstStyle/>
            <a:p>
              <a:r>
                <a:rPr lang="en-US" altLang="zh-CN" sz="2400" dirty="0" smtClean="0">
                  <a:solidFill>
                    <a:schemeClr val="bg1"/>
                  </a:solidFill>
                  <a:cs typeface="+mn-ea"/>
                  <a:sym typeface="+mn-lt"/>
                </a:rPr>
                <a:t>05</a:t>
              </a:r>
              <a:endParaRPr lang="zh-CN" altLang="en-US" sz="2400" dirty="0">
                <a:solidFill>
                  <a:schemeClr val="bg1"/>
                </a:solidFill>
                <a:cs typeface="+mn-ea"/>
                <a:sym typeface="+mn-lt"/>
              </a:endParaRPr>
            </a:p>
          </p:txBody>
        </p:sp>
      </p:grpSp>
      <p:sp>
        <p:nvSpPr>
          <p:cNvPr id="48" name="任意多边形 29"/>
          <p:cNvSpPr/>
          <p:nvPr/>
        </p:nvSpPr>
        <p:spPr>
          <a:xfrm>
            <a:off x="6682795" y="4032459"/>
            <a:ext cx="2585031"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grpSp>
        <p:nvGrpSpPr>
          <p:cNvPr id="49" name="组合 48"/>
          <p:cNvGrpSpPr/>
          <p:nvPr/>
        </p:nvGrpSpPr>
        <p:grpSpPr>
          <a:xfrm>
            <a:off x="6083652" y="4047377"/>
            <a:ext cx="527709" cy="483296"/>
            <a:chOff x="3487358" y="1623393"/>
            <a:chExt cx="395782" cy="362472"/>
          </a:xfrm>
          <a:effectLst>
            <a:outerShdw blurRad="25400" dist="38100" dir="10800000" algn="r" rotWithShape="0">
              <a:prstClr val="black">
                <a:alpha val="40000"/>
              </a:prstClr>
            </a:outerShdw>
          </a:effectLst>
        </p:grpSpPr>
        <p:sp>
          <p:nvSpPr>
            <p:cNvPr id="50" name="椭圆 49"/>
            <p:cNvSpPr/>
            <p:nvPr/>
          </p:nvSpPr>
          <p:spPr>
            <a:xfrm>
              <a:off x="3494723" y="1623393"/>
              <a:ext cx="360040" cy="362472"/>
            </a:xfrm>
            <a:prstGeom prst="ellipse">
              <a:avLst/>
            </a:prstGeom>
            <a:solidFill>
              <a:srgbClr val="9F000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文本框 77"/>
            <p:cNvSpPr txBox="1"/>
            <p:nvPr/>
          </p:nvSpPr>
          <p:spPr>
            <a:xfrm>
              <a:off x="3487358" y="1633636"/>
              <a:ext cx="395782" cy="346249"/>
            </a:xfrm>
            <a:prstGeom prst="rect">
              <a:avLst/>
            </a:prstGeom>
            <a:noFill/>
          </p:spPr>
          <p:txBody>
            <a:bodyPr wrap="none" rtlCol="0">
              <a:spAutoFit/>
            </a:bodyPr>
            <a:lstStyle/>
            <a:p>
              <a:r>
                <a:rPr lang="en-US" altLang="zh-CN" sz="2400" dirty="0" smtClean="0">
                  <a:solidFill>
                    <a:schemeClr val="bg1"/>
                  </a:solidFill>
                  <a:cs typeface="+mn-ea"/>
                  <a:sym typeface="+mn-lt"/>
                </a:rPr>
                <a:t>06</a:t>
              </a:r>
              <a:endParaRPr lang="zh-CN" altLang="en-US" sz="2400" dirty="0">
                <a:solidFill>
                  <a:schemeClr val="bg1"/>
                </a:solidFill>
                <a:cs typeface="+mn-ea"/>
                <a:sym typeface="+mn-lt"/>
              </a:endParaRPr>
            </a:p>
          </p:txBody>
        </p:sp>
      </p:grpSp>
      <p:sp>
        <p:nvSpPr>
          <p:cNvPr id="32" name="矩形 31"/>
          <p:cNvSpPr/>
          <p:nvPr/>
        </p:nvSpPr>
        <p:spPr>
          <a:xfrm>
            <a:off x="6939995" y="1549521"/>
            <a:ext cx="1422955" cy="420564"/>
          </a:xfrm>
          <a:prstGeom prst="rect">
            <a:avLst/>
          </a:prstGeom>
        </p:spPr>
        <p:txBody>
          <a:bodyPr wrap="square">
            <a:spAutoFit/>
          </a:bodyPr>
          <a:lstStyle/>
          <a:p>
            <a:r>
              <a:rPr lang="zh-CN" altLang="en-US" sz="2135" b="1" dirty="0" smtClean="0">
                <a:solidFill>
                  <a:schemeClr val="bg1"/>
                </a:solidFill>
                <a:cs typeface="+mn-ea"/>
                <a:sym typeface="+mn-lt"/>
              </a:rPr>
              <a:t>组织设置</a:t>
            </a:r>
            <a:endParaRPr lang="zh-CN" altLang="en-US" sz="2135" b="1" dirty="0">
              <a:solidFill>
                <a:schemeClr val="bg1"/>
              </a:solidFill>
              <a:cs typeface="+mn-ea"/>
              <a:sym typeface="+mn-lt"/>
            </a:endParaRPr>
          </a:p>
        </p:txBody>
      </p:sp>
      <p:sp>
        <p:nvSpPr>
          <p:cNvPr id="33" name="矩形 32"/>
          <p:cNvSpPr/>
          <p:nvPr/>
        </p:nvSpPr>
        <p:spPr>
          <a:xfrm>
            <a:off x="6930470" y="2181385"/>
            <a:ext cx="1527730" cy="420564"/>
          </a:xfrm>
          <a:prstGeom prst="rect">
            <a:avLst/>
          </a:prstGeom>
        </p:spPr>
        <p:txBody>
          <a:bodyPr wrap="square">
            <a:spAutoFit/>
          </a:bodyPr>
          <a:lstStyle/>
          <a:p>
            <a:r>
              <a:rPr lang="zh-CN" altLang="en-US" sz="2135" b="1" dirty="0" smtClean="0">
                <a:solidFill>
                  <a:schemeClr val="bg1"/>
                </a:solidFill>
                <a:cs typeface="+mn-ea"/>
                <a:sym typeface="+mn-lt"/>
              </a:rPr>
              <a:t>基本任务</a:t>
            </a:r>
            <a:endParaRPr lang="zh-CN" altLang="en-US" sz="2135" b="1" dirty="0">
              <a:solidFill>
                <a:schemeClr val="bg1"/>
              </a:solidFill>
              <a:cs typeface="+mn-ea"/>
              <a:sym typeface="+mn-lt"/>
            </a:endParaRPr>
          </a:p>
        </p:txBody>
      </p:sp>
      <p:sp>
        <p:nvSpPr>
          <p:cNvPr id="39" name="矩形 38"/>
          <p:cNvSpPr/>
          <p:nvPr/>
        </p:nvSpPr>
        <p:spPr>
          <a:xfrm>
            <a:off x="6939995" y="2804546"/>
            <a:ext cx="1422955" cy="420564"/>
          </a:xfrm>
          <a:prstGeom prst="rect">
            <a:avLst/>
          </a:prstGeom>
        </p:spPr>
        <p:txBody>
          <a:bodyPr wrap="square">
            <a:spAutoFit/>
          </a:bodyPr>
          <a:lstStyle/>
          <a:p>
            <a:r>
              <a:rPr lang="zh-CN" altLang="en-US" sz="2135" b="1" dirty="0" smtClean="0">
                <a:solidFill>
                  <a:schemeClr val="bg1"/>
                </a:solidFill>
                <a:cs typeface="+mn-ea"/>
                <a:sym typeface="+mn-lt"/>
              </a:rPr>
              <a:t>工作机制</a:t>
            </a:r>
            <a:endParaRPr lang="zh-CN" altLang="en-US" sz="2135" b="1" dirty="0">
              <a:solidFill>
                <a:schemeClr val="bg1"/>
              </a:solidFill>
              <a:cs typeface="+mn-ea"/>
              <a:sym typeface="+mn-lt"/>
            </a:endParaRPr>
          </a:p>
        </p:txBody>
      </p:sp>
      <p:sp>
        <p:nvSpPr>
          <p:cNvPr id="40" name="矩形 39"/>
          <p:cNvSpPr/>
          <p:nvPr/>
        </p:nvSpPr>
        <p:spPr>
          <a:xfrm>
            <a:off x="6924674" y="3438945"/>
            <a:ext cx="1524001" cy="420564"/>
          </a:xfrm>
          <a:prstGeom prst="rect">
            <a:avLst/>
          </a:prstGeom>
        </p:spPr>
        <p:txBody>
          <a:bodyPr wrap="square">
            <a:spAutoFit/>
          </a:bodyPr>
          <a:lstStyle/>
          <a:p>
            <a:r>
              <a:rPr lang="zh-CN" altLang="en-US" sz="2135" b="1" dirty="0" smtClean="0">
                <a:solidFill>
                  <a:schemeClr val="bg1"/>
                </a:solidFill>
                <a:cs typeface="+mn-ea"/>
                <a:sym typeface="+mn-lt"/>
              </a:rPr>
              <a:t>组织生活</a:t>
            </a:r>
            <a:endParaRPr lang="zh-CN" altLang="en-US" sz="2135" b="1" dirty="0">
              <a:solidFill>
                <a:schemeClr val="bg1"/>
              </a:solidFill>
              <a:cs typeface="+mn-ea"/>
              <a:sym typeface="+mn-lt"/>
            </a:endParaRPr>
          </a:p>
        </p:txBody>
      </p:sp>
      <p:sp>
        <p:nvSpPr>
          <p:cNvPr id="41" name="矩形 40"/>
          <p:cNvSpPr/>
          <p:nvPr/>
        </p:nvSpPr>
        <p:spPr>
          <a:xfrm>
            <a:off x="6924675" y="4059029"/>
            <a:ext cx="2466976" cy="420564"/>
          </a:xfrm>
          <a:prstGeom prst="rect">
            <a:avLst/>
          </a:prstGeom>
        </p:spPr>
        <p:txBody>
          <a:bodyPr wrap="square">
            <a:spAutoFit/>
          </a:bodyPr>
          <a:lstStyle/>
          <a:p>
            <a:r>
              <a:rPr lang="zh-CN" altLang="en-US" sz="2135" b="1" dirty="0" smtClean="0">
                <a:solidFill>
                  <a:schemeClr val="bg1"/>
                </a:solidFill>
                <a:cs typeface="+mn-ea"/>
                <a:sym typeface="+mn-lt"/>
              </a:rPr>
              <a:t>党支部委员会建设</a:t>
            </a:r>
            <a:endParaRPr lang="zh-CN" altLang="en-US" sz="2135" b="1" dirty="0">
              <a:solidFill>
                <a:schemeClr val="bg1"/>
              </a:solidFill>
              <a:cs typeface="+mn-ea"/>
              <a:sym typeface="+mn-lt"/>
            </a:endParaRPr>
          </a:p>
        </p:txBody>
      </p:sp>
      <p:sp>
        <p:nvSpPr>
          <p:cNvPr id="37" name="Freeform 5"/>
          <p:cNvSpPr/>
          <p:nvPr/>
        </p:nvSpPr>
        <p:spPr bwMode="auto">
          <a:xfrm>
            <a:off x="2268653" y="1517807"/>
            <a:ext cx="2855851" cy="3202129"/>
          </a:xfrm>
          <a:custGeom>
            <a:avLst/>
            <a:gdLst>
              <a:gd name="T0" fmla="*/ 1837 w 3175"/>
              <a:gd name="T1" fmla="*/ 92 h 3561"/>
              <a:gd name="T2" fmla="*/ 2381 w 3175"/>
              <a:gd name="T3" fmla="*/ 406 h 3561"/>
              <a:gd name="T4" fmla="*/ 2925 w 3175"/>
              <a:gd name="T5" fmla="*/ 720 h 3561"/>
              <a:gd name="T6" fmla="*/ 3175 w 3175"/>
              <a:gd name="T7" fmla="*/ 1153 h 3561"/>
              <a:gd name="T8" fmla="*/ 3175 w 3175"/>
              <a:gd name="T9" fmla="*/ 1781 h 3561"/>
              <a:gd name="T10" fmla="*/ 3175 w 3175"/>
              <a:gd name="T11" fmla="*/ 2408 h 3561"/>
              <a:gd name="T12" fmla="*/ 2925 w 3175"/>
              <a:gd name="T13" fmla="*/ 2841 h 3561"/>
              <a:gd name="T14" fmla="*/ 2381 w 3175"/>
              <a:gd name="T15" fmla="*/ 3155 h 3561"/>
              <a:gd name="T16" fmla="*/ 1837 w 3175"/>
              <a:gd name="T17" fmla="*/ 3469 h 3561"/>
              <a:gd name="T18" fmla="*/ 1338 w 3175"/>
              <a:gd name="T19" fmla="*/ 3469 h 3561"/>
              <a:gd name="T20" fmla="*/ 794 w 3175"/>
              <a:gd name="T21" fmla="*/ 3155 h 3561"/>
              <a:gd name="T22" fmla="*/ 250 w 3175"/>
              <a:gd name="T23" fmla="*/ 2841 h 3561"/>
              <a:gd name="T24" fmla="*/ 0 w 3175"/>
              <a:gd name="T25" fmla="*/ 2408 h 3561"/>
              <a:gd name="T26" fmla="*/ 0 w 3175"/>
              <a:gd name="T27" fmla="*/ 1781 h 3561"/>
              <a:gd name="T28" fmla="*/ 0 w 3175"/>
              <a:gd name="T29" fmla="*/ 1153 h 3561"/>
              <a:gd name="T30" fmla="*/ 250 w 3175"/>
              <a:gd name="T31" fmla="*/ 720 h 3561"/>
              <a:gd name="T32" fmla="*/ 794 w 3175"/>
              <a:gd name="T33" fmla="*/ 406 h 3561"/>
              <a:gd name="T34" fmla="*/ 1338 w 3175"/>
              <a:gd name="T35" fmla="*/ 92 h 3561"/>
              <a:gd name="T36" fmla="*/ 1837 w 3175"/>
              <a:gd name="T37" fmla="*/ 92 h 3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75" h="3561">
                <a:moveTo>
                  <a:pt x="1837" y="92"/>
                </a:moveTo>
                <a:lnTo>
                  <a:pt x="2381" y="406"/>
                </a:lnTo>
                <a:lnTo>
                  <a:pt x="2925" y="720"/>
                </a:lnTo>
                <a:cubicBezTo>
                  <a:pt x="3084" y="812"/>
                  <a:pt x="3175" y="969"/>
                  <a:pt x="3175" y="1153"/>
                </a:cubicBezTo>
                <a:lnTo>
                  <a:pt x="3175" y="1781"/>
                </a:lnTo>
                <a:lnTo>
                  <a:pt x="3175" y="2408"/>
                </a:lnTo>
                <a:cubicBezTo>
                  <a:pt x="3175" y="2592"/>
                  <a:pt x="3084" y="2750"/>
                  <a:pt x="2925" y="2841"/>
                </a:cubicBezTo>
                <a:lnTo>
                  <a:pt x="2381" y="3155"/>
                </a:lnTo>
                <a:lnTo>
                  <a:pt x="1837" y="3469"/>
                </a:lnTo>
                <a:cubicBezTo>
                  <a:pt x="1678" y="3561"/>
                  <a:pt x="1496" y="3561"/>
                  <a:pt x="1338" y="3469"/>
                </a:cubicBezTo>
                <a:lnTo>
                  <a:pt x="794" y="3155"/>
                </a:lnTo>
                <a:lnTo>
                  <a:pt x="250" y="2841"/>
                </a:lnTo>
                <a:cubicBezTo>
                  <a:pt x="91" y="2750"/>
                  <a:pt x="0" y="2592"/>
                  <a:pt x="0" y="2408"/>
                </a:cubicBezTo>
                <a:lnTo>
                  <a:pt x="0" y="1781"/>
                </a:lnTo>
                <a:lnTo>
                  <a:pt x="0" y="1153"/>
                </a:lnTo>
                <a:cubicBezTo>
                  <a:pt x="0" y="969"/>
                  <a:pt x="91" y="812"/>
                  <a:pt x="250" y="720"/>
                </a:cubicBezTo>
                <a:lnTo>
                  <a:pt x="794" y="406"/>
                </a:lnTo>
                <a:lnTo>
                  <a:pt x="1338" y="92"/>
                </a:lnTo>
                <a:cubicBezTo>
                  <a:pt x="1496" y="0"/>
                  <a:pt x="1678" y="0"/>
                  <a:pt x="1837" y="92"/>
                </a:cubicBezTo>
                <a:close/>
              </a:path>
            </a:pathLst>
          </a:custGeom>
          <a:noFill/>
          <a:ln w="12700">
            <a:solidFill>
              <a:schemeClr val="accent1"/>
            </a:solidFill>
          </a:ln>
        </p:spPr>
        <p:txBody>
          <a:bodyPr vert="horz" wrap="square" lIns="91440" tIns="45720" rIns="91440" bIns="45720" numCol="1" anchor="t" anchorCtr="0" compatLnSpc="1"/>
          <a:lstStyle/>
          <a:p>
            <a:endParaRPr lang="zh-CN" altLang="en-US">
              <a:cs typeface="+mn-ea"/>
              <a:sym typeface="+mn-lt"/>
            </a:endParaRPr>
          </a:p>
        </p:txBody>
      </p:sp>
      <p:sp>
        <p:nvSpPr>
          <p:cNvPr id="38" name="Freeform 5"/>
          <p:cNvSpPr/>
          <p:nvPr/>
        </p:nvSpPr>
        <p:spPr bwMode="auto">
          <a:xfrm>
            <a:off x="2498687" y="1775733"/>
            <a:ext cx="2395783" cy="2686277"/>
          </a:xfrm>
          <a:custGeom>
            <a:avLst/>
            <a:gdLst>
              <a:gd name="T0" fmla="*/ 1837 w 3175"/>
              <a:gd name="T1" fmla="*/ 92 h 3561"/>
              <a:gd name="T2" fmla="*/ 2381 w 3175"/>
              <a:gd name="T3" fmla="*/ 406 h 3561"/>
              <a:gd name="T4" fmla="*/ 2925 w 3175"/>
              <a:gd name="T5" fmla="*/ 720 h 3561"/>
              <a:gd name="T6" fmla="*/ 3175 w 3175"/>
              <a:gd name="T7" fmla="*/ 1153 h 3561"/>
              <a:gd name="T8" fmla="*/ 3175 w 3175"/>
              <a:gd name="T9" fmla="*/ 1781 h 3561"/>
              <a:gd name="T10" fmla="*/ 3175 w 3175"/>
              <a:gd name="T11" fmla="*/ 2408 h 3561"/>
              <a:gd name="T12" fmla="*/ 2925 w 3175"/>
              <a:gd name="T13" fmla="*/ 2841 h 3561"/>
              <a:gd name="T14" fmla="*/ 2381 w 3175"/>
              <a:gd name="T15" fmla="*/ 3155 h 3561"/>
              <a:gd name="T16" fmla="*/ 1837 w 3175"/>
              <a:gd name="T17" fmla="*/ 3469 h 3561"/>
              <a:gd name="T18" fmla="*/ 1338 w 3175"/>
              <a:gd name="T19" fmla="*/ 3469 h 3561"/>
              <a:gd name="T20" fmla="*/ 794 w 3175"/>
              <a:gd name="T21" fmla="*/ 3155 h 3561"/>
              <a:gd name="T22" fmla="*/ 250 w 3175"/>
              <a:gd name="T23" fmla="*/ 2841 h 3561"/>
              <a:gd name="T24" fmla="*/ 0 w 3175"/>
              <a:gd name="T25" fmla="*/ 2408 h 3561"/>
              <a:gd name="T26" fmla="*/ 0 w 3175"/>
              <a:gd name="T27" fmla="*/ 1781 h 3561"/>
              <a:gd name="T28" fmla="*/ 0 w 3175"/>
              <a:gd name="T29" fmla="*/ 1153 h 3561"/>
              <a:gd name="T30" fmla="*/ 250 w 3175"/>
              <a:gd name="T31" fmla="*/ 720 h 3561"/>
              <a:gd name="T32" fmla="*/ 794 w 3175"/>
              <a:gd name="T33" fmla="*/ 406 h 3561"/>
              <a:gd name="T34" fmla="*/ 1338 w 3175"/>
              <a:gd name="T35" fmla="*/ 92 h 3561"/>
              <a:gd name="T36" fmla="*/ 1837 w 3175"/>
              <a:gd name="T37" fmla="*/ 92 h 3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75" h="3561">
                <a:moveTo>
                  <a:pt x="1837" y="92"/>
                </a:moveTo>
                <a:lnTo>
                  <a:pt x="2381" y="406"/>
                </a:lnTo>
                <a:lnTo>
                  <a:pt x="2925" y="720"/>
                </a:lnTo>
                <a:cubicBezTo>
                  <a:pt x="3084" y="812"/>
                  <a:pt x="3175" y="969"/>
                  <a:pt x="3175" y="1153"/>
                </a:cubicBezTo>
                <a:lnTo>
                  <a:pt x="3175" y="1781"/>
                </a:lnTo>
                <a:lnTo>
                  <a:pt x="3175" y="2408"/>
                </a:lnTo>
                <a:cubicBezTo>
                  <a:pt x="3175" y="2592"/>
                  <a:pt x="3084" y="2750"/>
                  <a:pt x="2925" y="2841"/>
                </a:cubicBezTo>
                <a:lnTo>
                  <a:pt x="2381" y="3155"/>
                </a:lnTo>
                <a:lnTo>
                  <a:pt x="1837" y="3469"/>
                </a:lnTo>
                <a:cubicBezTo>
                  <a:pt x="1678" y="3561"/>
                  <a:pt x="1496" y="3561"/>
                  <a:pt x="1338" y="3469"/>
                </a:cubicBezTo>
                <a:lnTo>
                  <a:pt x="794" y="3155"/>
                </a:lnTo>
                <a:lnTo>
                  <a:pt x="250" y="2841"/>
                </a:lnTo>
                <a:cubicBezTo>
                  <a:pt x="91" y="2750"/>
                  <a:pt x="0" y="2592"/>
                  <a:pt x="0" y="2408"/>
                </a:cubicBezTo>
                <a:lnTo>
                  <a:pt x="0" y="1781"/>
                </a:lnTo>
                <a:lnTo>
                  <a:pt x="0" y="1153"/>
                </a:lnTo>
                <a:cubicBezTo>
                  <a:pt x="0" y="969"/>
                  <a:pt x="91" y="812"/>
                  <a:pt x="250" y="720"/>
                </a:cubicBezTo>
                <a:lnTo>
                  <a:pt x="794" y="406"/>
                </a:lnTo>
                <a:lnTo>
                  <a:pt x="1338" y="92"/>
                </a:lnTo>
                <a:cubicBezTo>
                  <a:pt x="1496" y="0"/>
                  <a:pt x="1678" y="0"/>
                  <a:pt x="1837" y="92"/>
                </a:cubicBezTo>
                <a:close/>
              </a:path>
            </a:pathLst>
          </a:custGeom>
          <a:solidFill>
            <a:srgbClr val="9F0004"/>
          </a:solidFill>
          <a:ln w="28575">
            <a:gradFill>
              <a:gsLst>
                <a:gs pos="50000">
                  <a:srgbClr val="FFFF00"/>
                </a:gs>
                <a:gs pos="0">
                  <a:srgbClr val="FFA000"/>
                </a:gs>
                <a:gs pos="100000">
                  <a:srgbClr val="FFA000"/>
                </a:gs>
              </a:gsLst>
              <a:lin ang="1800000" scaled="0"/>
            </a:gradFill>
          </a:ln>
          <a:effectLst>
            <a:outerShdw blurRad="203200" dist="1016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mn-ea"/>
              <a:sym typeface="+mn-lt"/>
            </a:endParaRPr>
          </a:p>
        </p:txBody>
      </p:sp>
      <p:sp>
        <p:nvSpPr>
          <p:cNvPr id="47" name="矩形 46"/>
          <p:cNvSpPr/>
          <p:nvPr/>
        </p:nvSpPr>
        <p:spPr>
          <a:xfrm>
            <a:off x="2507676" y="2717279"/>
            <a:ext cx="2377804" cy="1107996"/>
          </a:xfrm>
          <a:prstGeom prst="rect">
            <a:avLst/>
          </a:prstGeom>
          <a:noFill/>
          <a:effectLst/>
        </p:spPr>
        <p:txBody>
          <a:bodyPr wrap="square" rtlCol="0">
            <a:spAutoFit/>
          </a:bodyPr>
          <a:lstStyle/>
          <a:p>
            <a:pPr algn="ctr"/>
            <a:r>
              <a:rPr lang="zh-CN" altLang="en-US" sz="6600" b="1" dirty="0">
                <a:gradFill>
                  <a:gsLst>
                    <a:gs pos="0">
                      <a:srgbClr val="FFC000"/>
                    </a:gs>
                    <a:gs pos="33000">
                      <a:srgbClr val="FFFF99"/>
                    </a:gs>
                    <a:gs pos="66000">
                      <a:srgbClr val="F2B800"/>
                    </a:gs>
                    <a:gs pos="100000">
                      <a:srgbClr val="FFFF00"/>
                    </a:gs>
                  </a:gsLst>
                  <a:lin ang="5400000" scaled="0"/>
                </a:gradFill>
                <a:effectLst>
                  <a:outerShdw blurRad="152400" dist="152400" dir="2700000" algn="tl" rotWithShape="0">
                    <a:prstClr val="black">
                      <a:alpha val="60000"/>
                    </a:prstClr>
                  </a:outerShdw>
                </a:effectLst>
                <a:cs typeface="+mn-ea"/>
                <a:sym typeface="+mn-lt"/>
              </a:rPr>
              <a:t>目录</a:t>
            </a:r>
          </a:p>
        </p:txBody>
      </p:sp>
      <p:pic>
        <p:nvPicPr>
          <p:cNvPr id="52" name="图片 51"/>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3303790" y="2049119"/>
            <a:ext cx="785577" cy="668160"/>
          </a:xfrm>
          <a:prstGeom prst="rect">
            <a:avLst/>
          </a:prstGeom>
        </p:spPr>
      </p:pic>
      <p:pic>
        <p:nvPicPr>
          <p:cNvPr id="54" name="图片 53" descr="liangxueyizuo2.png"/>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5000"/>
                    </a14:imgEffect>
                    <a14:imgEffect>
                      <a14:colorTemperature colorTemp="11500"/>
                    </a14:imgEffect>
                  </a14:imgLayer>
                </a14:imgProps>
              </a:ext>
            </a:extLst>
          </a:blip>
          <a:stretch>
            <a:fillRect/>
          </a:stretch>
        </p:blipFill>
        <p:spPr>
          <a:xfrm>
            <a:off x="11124871" y="4585520"/>
            <a:ext cx="1087185" cy="2271658"/>
          </a:xfrm>
          <a:prstGeom prst="rect">
            <a:avLst/>
          </a:prstGeom>
        </p:spPr>
      </p:pic>
      <p:grpSp>
        <p:nvGrpSpPr>
          <p:cNvPr id="46" name="组合 45"/>
          <p:cNvGrpSpPr/>
          <p:nvPr/>
        </p:nvGrpSpPr>
        <p:grpSpPr>
          <a:xfrm>
            <a:off x="6108744" y="920871"/>
            <a:ext cx="527709" cy="483296"/>
            <a:chOff x="3494723" y="1623393"/>
            <a:chExt cx="395782" cy="362472"/>
          </a:xfrm>
          <a:effectLst>
            <a:outerShdw blurRad="25400" dist="38100" dir="10800000" algn="r" rotWithShape="0">
              <a:prstClr val="black">
                <a:alpha val="40000"/>
              </a:prstClr>
            </a:outerShdw>
          </a:effectLst>
        </p:grpSpPr>
        <p:sp>
          <p:nvSpPr>
            <p:cNvPr id="53" name="椭圆 52"/>
            <p:cNvSpPr/>
            <p:nvPr/>
          </p:nvSpPr>
          <p:spPr>
            <a:xfrm>
              <a:off x="3494723" y="1623393"/>
              <a:ext cx="360040" cy="362472"/>
            </a:xfrm>
            <a:prstGeom prst="ellipse">
              <a:avLst/>
            </a:prstGeom>
            <a:solidFill>
              <a:srgbClr val="9F000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5" name="文本框 12"/>
            <p:cNvSpPr txBox="1"/>
            <p:nvPr/>
          </p:nvSpPr>
          <p:spPr>
            <a:xfrm>
              <a:off x="3494723" y="1636197"/>
              <a:ext cx="395782" cy="346249"/>
            </a:xfrm>
            <a:prstGeom prst="rect">
              <a:avLst/>
            </a:prstGeom>
            <a:noFill/>
          </p:spPr>
          <p:txBody>
            <a:bodyPr wrap="none" rtlCol="0">
              <a:spAutoFit/>
            </a:bodyPr>
            <a:lstStyle/>
            <a:p>
              <a:r>
                <a:rPr lang="en-US" altLang="zh-CN" sz="2400" dirty="0">
                  <a:solidFill>
                    <a:schemeClr val="bg1"/>
                  </a:solidFill>
                  <a:cs typeface="+mn-ea"/>
                  <a:sym typeface="+mn-lt"/>
                </a:rPr>
                <a:t>01</a:t>
              </a:r>
              <a:endParaRPr lang="zh-CN" altLang="en-US" sz="2400" dirty="0">
                <a:solidFill>
                  <a:schemeClr val="bg1"/>
                </a:solidFill>
                <a:cs typeface="+mn-ea"/>
                <a:sym typeface="+mn-lt"/>
              </a:endParaRPr>
            </a:p>
          </p:txBody>
        </p:sp>
      </p:grpSp>
      <p:grpSp>
        <p:nvGrpSpPr>
          <p:cNvPr id="56" name="组合 55"/>
          <p:cNvGrpSpPr/>
          <p:nvPr/>
        </p:nvGrpSpPr>
        <p:grpSpPr>
          <a:xfrm>
            <a:off x="6089694" y="4654671"/>
            <a:ext cx="527709" cy="483296"/>
            <a:chOff x="3494723" y="1623393"/>
            <a:chExt cx="395782" cy="362472"/>
          </a:xfrm>
          <a:effectLst>
            <a:outerShdw blurRad="25400" dist="38100" dir="10800000" algn="r" rotWithShape="0">
              <a:prstClr val="black">
                <a:alpha val="40000"/>
              </a:prstClr>
            </a:outerShdw>
          </a:effectLst>
        </p:grpSpPr>
        <p:sp>
          <p:nvSpPr>
            <p:cNvPr id="57" name="椭圆 56"/>
            <p:cNvSpPr/>
            <p:nvPr/>
          </p:nvSpPr>
          <p:spPr>
            <a:xfrm>
              <a:off x="3494723" y="1623393"/>
              <a:ext cx="360040" cy="362472"/>
            </a:xfrm>
            <a:prstGeom prst="ellipse">
              <a:avLst/>
            </a:prstGeom>
            <a:solidFill>
              <a:srgbClr val="9F000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12"/>
            <p:cNvSpPr txBox="1"/>
            <p:nvPr/>
          </p:nvSpPr>
          <p:spPr>
            <a:xfrm>
              <a:off x="3494723" y="1636197"/>
              <a:ext cx="395782" cy="346249"/>
            </a:xfrm>
            <a:prstGeom prst="rect">
              <a:avLst/>
            </a:prstGeom>
            <a:noFill/>
          </p:spPr>
          <p:txBody>
            <a:bodyPr wrap="none" rtlCol="0">
              <a:spAutoFit/>
            </a:bodyPr>
            <a:lstStyle/>
            <a:p>
              <a:r>
                <a:rPr lang="en-US" altLang="zh-CN" sz="2400" dirty="0" smtClean="0">
                  <a:solidFill>
                    <a:schemeClr val="bg1"/>
                  </a:solidFill>
                  <a:cs typeface="+mn-ea"/>
                  <a:sym typeface="+mn-lt"/>
                </a:rPr>
                <a:t>07</a:t>
              </a:r>
              <a:endParaRPr lang="zh-CN" altLang="en-US" sz="2400" dirty="0">
                <a:solidFill>
                  <a:schemeClr val="bg1"/>
                </a:solidFill>
                <a:cs typeface="+mn-ea"/>
                <a:sym typeface="+mn-lt"/>
              </a:endParaRPr>
            </a:p>
          </p:txBody>
        </p:sp>
      </p:grpSp>
      <p:grpSp>
        <p:nvGrpSpPr>
          <p:cNvPr id="59" name="组合 58"/>
          <p:cNvGrpSpPr/>
          <p:nvPr/>
        </p:nvGrpSpPr>
        <p:grpSpPr>
          <a:xfrm>
            <a:off x="6099219" y="5321418"/>
            <a:ext cx="527709" cy="483295"/>
            <a:chOff x="3494723" y="1623393"/>
            <a:chExt cx="395782" cy="362472"/>
          </a:xfrm>
          <a:effectLst>
            <a:outerShdw blurRad="25400" dist="38100" dir="10800000" algn="r" rotWithShape="0">
              <a:prstClr val="black">
                <a:alpha val="40000"/>
              </a:prstClr>
            </a:outerShdw>
          </a:effectLst>
        </p:grpSpPr>
        <p:sp>
          <p:nvSpPr>
            <p:cNvPr id="60" name="椭圆 59"/>
            <p:cNvSpPr/>
            <p:nvPr/>
          </p:nvSpPr>
          <p:spPr>
            <a:xfrm>
              <a:off x="3494723" y="1623393"/>
              <a:ext cx="360040" cy="362472"/>
            </a:xfrm>
            <a:prstGeom prst="ellipse">
              <a:avLst/>
            </a:prstGeom>
            <a:solidFill>
              <a:srgbClr val="9F000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1" name="文本框 12"/>
            <p:cNvSpPr txBox="1"/>
            <p:nvPr/>
          </p:nvSpPr>
          <p:spPr>
            <a:xfrm>
              <a:off x="3494723" y="1636200"/>
              <a:ext cx="395782" cy="346250"/>
            </a:xfrm>
            <a:prstGeom prst="rect">
              <a:avLst/>
            </a:prstGeom>
            <a:noFill/>
          </p:spPr>
          <p:txBody>
            <a:bodyPr wrap="none" rtlCol="0">
              <a:spAutoFit/>
            </a:bodyPr>
            <a:lstStyle/>
            <a:p>
              <a:r>
                <a:rPr lang="en-US" altLang="zh-CN" sz="2400" dirty="0" smtClean="0">
                  <a:solidFill>
                    <a:schemeClr val="bg1"/>
                  </a:solidFill>
                  <a:cs typeface="+mn-ea"/>
                  <a:sym typeface="+mn-lt"/>
                </a:rPr>
                <a:t>08</a:t>
              </a:r>
              <a:endParaRPr lang="zh-CN" altLang="en-US" sz="2400" dirty="0">
                <a:solidFill>
                  <a:schemeClr val="bg1"/>
                </a:solidFill>
                <a:cs typeface="+mn-ea"/>
                <a:sym typeface="+mn-lt"/>
              </a:endParaRPr>
            </a:p>
          </p:txBody>
        </p:sp>
      </p:grpSp>
      <p:sp>
        <p:nvSpPr>
          <p:cNvPr id="62" name="任意多边形 61"/>
          <p:cNvSpPr/>
          <p:nvPr/>
        </p:nvSpPr>
        <p:spPr>
          <a:xfrm>
            <a:off x="6673247" y="930396"/>
            <a:ext cx="2594577"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3" name="矩形 62"/>
          <p:cNvSpPr/>
          <p:nvPr/>
        </p:nvSpPr>
        <p:spPr>
          <a:xfrm>
            <a:off x="6968571" y="947467"/>
            <a:ext cx="1108630" cy="420564"/>
          </a:xfrm>
          <a:prstGeom prst="rect">
            <a:avLst/>
          </a:prstGeom>
        </p:spPr>
        <p:txBody>
          <a:bodyPr wrap="square">
            <a:spAutoFit/>
          </a:bodyPr>
          <a:lstStyle/>
          <a:p>
            <a:r>
              <a:rPr lang="zh-CN" altLang="en-US" sz="2135" b="1" dirty="0" smtClean="0">
                <a:solidFill>
                  <a:schemeClr val="bg1"/>
                </a:solidFill>
                <a:cs typeface="+mn-ea"/>
                <a:sym typeface="+mn-lt"/>
              </a:rPr>
              <a:t>总    则</a:t>
            </a:r>
            <a:endParaRPr lang="zh-CN" altLang="en-US" sz="2135" b="1" dirty="0">
              <a:solidFill>
                <a:schemeClr val="bg1"/>
              </a:solidFill>
              <a:cs typeface="+mn-ea"/>
              <a:sym typeface="+mn-lt"/>
            </a:endParaRPr>
          </a:p>
        </p:txBody>
      </p:sp>
      <p:sp>
        <p:nvSpPr>
          <p:cNvPr id="64" name="任意多边形 25"/>
          <p:cNvSpPr/>
          <p:nvPr/>
        </p:nvSpPr>
        <p:spPr>
          <a:xfrm>
            <a:off x="6682794" y="4657214"/>
            <a:ext cx="2585031"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5" name="任意多边形 25"/>
          <p:cNvSpPr/>
          <p:nvPr/>
        </p:nvSpPr>
        <p:spPr>
          <a:xfrm>
            <a:off x="6682795" y="5307163"/>
            <a:ext cx="2585031"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6" name="矩形 65"/>
          <p:cNvSpPr/>
          <p:nvPr/>
        </p:nvSpPr>
        <p:spPr>
          <a:xfrm>
            <a:off x="6959046" y="4700886"/>
            <a:ext cx="1870629" cy="420564"/>
          </a:xfrm>
          <a:prstGeom prst="rect">
            <a:avLst/>
          </a:prstGeom>
        </p:spPr>
        <p:txBody>
          <a:bodyPr wrap="square">
            <a:spAutoFit/>
          </a:bodyPr>
          <a:lstStyle/>
          <a:p>
            <a:r>
              <a:rPr lang="zh-CN" altLang="en-US" sz="2135" b="1" dirty="0" smtClean="0">
                <a:solidFill>
                  <a:schemeClr val="bg1"/>
                </a:solidFill>
                <a:cs typeface="+mn-ea"/>
                <a:sym typeface="+mn-lt"/>
              </a:rPr>
              <a:t>领导和保障</a:t>
            </a:r>
            <a:endParaRPr lang="zh-CN" altLang="en-US" sz="2135" b="1" dirty="0">
              <a:solidFill>
                <a:schemeClr val="bg1"/>
              </a:solidFill>
              <a:cs typeface="+mn-ea"/>
              <a:sym typeface="+mn-lt"/>
            </a:endParaRPr>
          </a:p>
        </p:txBody>
      </p:sp>
      <p:sp>
        <p:nvSpPr>
          <p:cNvPr id="67" name="矩形 66"/>
          <p:cNvSpPr/>
          <p:nvPr/>
        </p:nvSpPr>
        <p:spPr>
          <a:xfrm>
            <a:off x="6968545" y="5321418"/>
            <a:ext cx="1870629" cy="420564"/>
          </a:xfrm>
          <a:prstGeom prst="rect">
            <a:avLst/>
          </a:prstGeom>
        </p:spPr>
        <p:txBody>
          <a:bodyPr wrap="square">
            <a:spAutoFit/>
          </a:bodyPr>
          <a:lstStyle/>
          <a:p>
            <a:r>
              <a:rPr lang="zh-CN" altLang="en-US" sz="2135" b="1" dirty="0" smtClean="0">
                <a:solidFill>
                  <a:schemeClr val="bg1"/>
                </a:solidFill>
                <a:cs typeface="+mn-ea"/>
                <a:sym typeface="+mn-lt"/>
              </a:rPr>
              <a:t>附    则</a:t>
            </a:r>
            <a:endParaRPr lang="zh-CN" altLang="en-US" sz="2135" b="1" dirty="0">
              <a:solidFill>
                <a:schemeClr val="bg1"/>
              </a:solidFill>
              <a:cs typeface="+mn-ea"/>
              <a:sym typeface="+mn-lt"/>
            </a:endParaRPr>
          </a:p>
        </p:txBody>
      </p:sp>
    </p:spTree>
  </p:cSld>
  <p:clrMapOvr>
    <a:masterClrMapping/>
  </p:clrMapOvr>
  <p:transition spd="slow" advClick="0" advTm="0">
    <p:push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0" y="15875"/>
            <a:ext cx="4742815" cy="808990"/>
            <a:chOff x="365187" y="642425"/>
            <a:chExt cx="1864137" cy="807143"/>
          </a:xfrm>
        </p:grpSpPr>
        <p:sp>
          <p:nvSpPr>
            <p:cNvPr id="25" name="矩形 24"/>
            <p:cNvSpPr/>
            <p:nvPr/>
          </p:nvSpPr>
          <p:spPr>
            <a:xfrm>
              <a:off x="790477" y="766601"/>
              <a:ext cx="1438847" cy="60947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810445" y="887609"/>
              <a:ext cx="1399164" cy="368093"/>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六、党支部委员会建设</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389350" cy="807143"/>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任意多边形 14"/>
          <p:cNvSpPr/>
          <p:nvPr/>
        </p:nvSpPr>
        <p:spPr>
          <a:xfrm flipH="1">
            <a:off x="1776095" y="1206500"/>
            <a:ext cx="2242820"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1858645" y="1255395"/>
            <a:ext cx="2004695" cy="398780"/>
          </a:xfrm>
          <a:prstGeom prst="rect">
            <a:avLst/>
          </a:prstGeom>
        </p:spPr>
        <p:txBody>
          <a:bodyPr wrap="square">
            <a:spAutoFit/>
          </a:bodyPr>
          <a:lstStyle/>
          <a:p>
            <a:r>
              <a:rPr lang="zh-CN" sz="2000" b="1" dirty="0">
                <a:solidFill>
                  <a:schemeClr val="bg1"/>
                </a:solidFill>
                <a:cs typeface="+mn-ea"/>
                <a:sym typeface="+mn-lt"/>
              </a:rPr>
              <a:t>党支部书记考核</a:t>
            </a:r>
            <a:endParaRPr lang="zh-CN" altLang="en-US" sz="2000" b="1" dirty="0">
              <a:solidFill>
                <a:schemeClr val="bg1"/>
              </a:solidFill>
              <a:cs typeface="+mn-ea"/>
              <a:sym typeface="+mn-lt"/>
            </a:endParaRPr>
          </a:p>
        </p:txBody>
      </p:sp>
      <p:sp>
        <p:nvSpPr>
          <p:cNvPr id="3" name="文本框 2"/>
          <p:cNvSpPr txBox="1"/>
          <p:nvPr/>
        </p:nvSpPr>
        <p:spPr>
          <a:xfrm>
            <a:off x="2228850" y="1830705"/>
            <a:ext cx="8781415" cy="922020"/>
          </a:xfrm>
          <a:prstGeom prst="rect">
            <a:avLst/>
          </a:prstGeom>
          <a:noFill/>
          <a:ln w="9525">
            <a:noFill/>
          </a:ln>
        </p:spPr>
        <p:txBody>
          <a:bodyPr wrap="square">
            <a:spAutoFit/>
          </a:bodyPr>
          <a:lstStyle/>
          <a:p>
            <a:pPr>
              <a:lnSpc>
                <a:spcPct val="150000"/>
              </a:lnSpc>
            </a:pPr>
            <a:r>
              <a:rPr lang="en-US" b="1" dirty="0">
                <a:latin typeface="华文中宋" pitchFamily="2" charset="-122"/>
                <a:ea typeface="华文中宋" pitchFamily="2" charset="-122"/>
              </a:rPr>
              <a:t>   </a:t>
            </a:r>
            <a:r>
              <a:rPr b="1" dirty="0">
                <a:latin typeface="华文中宋" pitchFamily="2" charset="-122"/>
                <a:ea typeface="华文中宋" pitchFamily="2" charset="-122"/>
              </a:rPr>
              <a:t>党支部书记每年应当向上级党组织和党支部党员大会述职，接受评议考核，考核结果作为评先评优、选拔使用的重要依据。</a:t>
            </a:r>
          </a:p>
        </p:txBody>
      </p:sp>
      <p:sp>
        <p:nvSpPr>
          <p:cNvPr id="6" name="任意多边形 5"/>
          <p:cNvSpPr/>
          <p:nvPr/>
        </p:nvSpPr>
        <p:spPr>
          <a:xfrm flipH="1">
            <a:off x="1777365" y="3209925"/>
            <a:ext cx="356044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7" name="矩形 6"/>
          <p:cNvSpPr/>
          <p:nvPr/>
        </p:nvSpPr>
        <p:spPr>
          <a:xfrm>
            <a:off x="1873885" y="3258820"/>
            <a:ext cx="3049270" cy="398780"/>
          </a:xfrm>
          <a:prstGeom prst="rect">
            <a:avLst/>
          </a:prstGeom>
        </p:spPr>
        <p:txBody>
          <a:bodyPr wrap="square">
            <a:spAutoFit/>
          </a:bodyPr>
          <a:lstStyle/>
          <a:p>
            <a:r>
              <a:rPr lang="zh-CN" sz="2000" b="1" dirty="0">
                <a:solidFill>
                  <a:schemeClr val="bg1"/>
                </a:solidFill>
                <a:cs typeface="+mn-ea"/>
                <a:sym typeface="+mn-lt"/>
              </a:rPr>
              <a:t>党支部委员会的监督管理</a:t>
            </a:r>
          </a:p>
        </p:txBody>
      </p:sp>
      <p:sp>
        <p:nvSpPr>
          <p:cNvPr id="9" name="文本框 8"/>
          <p:cNvSpPr txBox="1"/>
          <p:nvPr/>
        </p:nvSpPr>
        <p:spPr>
          <a:xfrm>
            <a:off x="2215515" y="3797935"/>
            <a:ext cx="8794750" cy="1337945"/>
          </a:xfrm>
          <a:prstGeom prst="rect">
            <a:avLst/>
          </a:prstGeom>
          <a:noFill/>
          <a:ln w="9525">
            <a:noFill/>
          </a:ln>
        </p:spPr>
        <p:txBody>
          <a:bodyPr wrap="square">
            <a:spAutoFit/>
          </a:bodyPr>
          <a:lstStyle/>
          <a:p>
            <a:pPr>
              <a:lnSpc>
                <a:spcPct val="150000"/>
              </a:lnSpc>
            </a:pPr>
            <a:r>
              <a:rPr lang="en-US" b="1" dirty="0">
                <a:latin typeface="华文中宋" pitchFamily="2" charset="-122"/>
                <a:ea typeface="华文中宋" pitchFamily="2" charset="-122"/>
              </a:rPr>
              <a:t>    </a:t>
            </a:r>
            <a:r>
              <a:rPr b="1" dirty="0">
                <a:latin typeface="华文中宋" pitchFamily="2" charset="-122"/>
                <a:ea typeface="华文中宋" pitchFamily="2" charset="-122"/>
              </a:rPr>
              <a:t>党支部委员会成员应当自觉接受上级党组织和党员、群众监督，加强互相监督。</a:t>
            </a:r>
          </a:p>
          <a:p>
            <a:pPr>
              <a:lnSpc>
                <a:spcPct val="150000"/>
              </a:lnSpc>
            </a:pPr>
            <a:r>
              <a:rPr b="1" dirty="0">
                <a:latin typeface="华文中宋" pitchFamily="2" charset="-122"/>
                <a:ea typeface="华文中宋" pitchFamily="2" charset="-122"/>
              </a:rPr>
              <a:t>　　建立持续整顿软弱涣散党支部工作机制。对不适宜担任党支部书记、副书记和委员职务的，上级党组织应当及时作出调整。</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4097" y="1057274"/>
            <a:ext cx="4966103" cy="1019177"/>
          </a:xfrm>
          <a:prstGeom prst="rect">
            <a:avLst/>
          </a:prstGeom>
          <a:no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TextBox 177"/>
          <p:cNvSpPr txBox="1"/>
          <p:nvPr/>
        </p:nvSpPr>
        <p:spPr>
          <a:xfrm>
            <a:off x="4885690" y="1252220"/>
            <a:ext cx="3714750" cy="706755"/>
          </a:xfrm>
          <a:prstGeom prst="rect">
            <a:avLst/>
          </a:prstGeom>
          <a:noFill/>
        </p:spPr>
        <p:txBody>
          <a:bodyPr wrap="square" rtlCol="0">
            <a:spAutoFit/>
          </a:bodyPr>
          <a:lstStyle/>
          <a:p>
            <a:pPr algn="dist"/>
            <a:r>
              <a:rPr lang="zh-CN" altLang="en-US" sz="4000" b="1" dirty="0">
                <a:solidFill>
                  <a:srgbClr val="9F0004"/>
                </a:solidFill>
                <a:cs typeface="+mn-ea"/>
                <a:sym typeface="+mn-lt"/>
              </a:rPr>
              <a:t>领导和保障</a:t>
            </a:r>
          </a:p>
        </p:txBody>
      </p:sp>
      <p:cxnSp>
        <p:nvCxnSpPr>
          <p:cNvPr id="5" name="直接连接符 4"/>
          <p:cNvCxnSpPr/>
          <p:nvPr/>
        </p:nvCxnSpPr>
        <p:spPr>
          <a:xfrm>
            <a:off x="2825645" y="2355335"/>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2825645" y="2460870"/>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825646" y="1057275"/>
            <a:ext cx="927204" cy="1019176"/>
            <a:chOff x="1916488" y="1995686"/>
            <a:chExt cx="999329" cy="1080120"/>
          </a:xfrm>
        </p:grpSpPr>
        <p:sp>
          <p:nvSpPr>
            <p:cNvPr id="10" name="矩形 9"/>
            <p:cNvSpPr/>
            <p:nvPr/>
          </p:nvSpPr>
          <p:spPr>
            <a:xfrm>
              <a:off x="1916488" y="1995686"/>
              <a:ext cx="999329" cy="108012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50"/>
            <p:cNvSpPr txBox="1"/>
            <p:nvPr/>
          </p:nvSpPr>
          <p:spPr>
            <a:xfrm>
              <a:off x="2035759" y="2172724"/>
              <a:ext cx="880058" cy="749017"/>
            </a:xfrm>
            <a:prstGeom prst="rect">
              <a:avLst/>
            </a:prstGeom>
            <a:noFill/>
          </p:spPr>
          <p:txBody>
            <a:bodyPr wrap="square" rtlCol="0">
              <a:spAutoFit/>
            </a:bodyPr>
            <a:lstStyle/>
            <a:p>
              <a:r>
                <a:rPr lang="zh-CN" altLang="en-US" sz="4000" dirty="0" smtClean="0">
                  <a:solidFill>
                    <a:schemeClr val="bg1"/>
                  </a:solidFill>
                  <a:cs typeface="+mn-ea"/>
                  <a:sym typeface="+mn-lt"/>
                </a:rPr>
                <a:t>七、</a:t>
              </a:r>
              <a:endParaRPr lang="zh-CN" altLang="en-US" sz="4000" dirty="0">
                <a:solidFill>
                  <a:schemeClr val="bg1"/>
                </a:solidFill>
                <a:cs typeface="+mn-ea"/>
                <a:sym typeface="+mn-lt"/>
              </a:endParaRPr>
            </a:p>
          </p:txBody>
        </p:sp>
      </p:gr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sp>
        <p:nvSpPr>
          <p:cNvPr id="15" name="任意多边形 14"/>
          <p:cNvSpPr/>
          <p:nvPr/>
        </p:nvSpPr>
        <p:spPr>
          <a:xfrm flipH="1">
            <a:off x="2787650" y="3079750"/>
            <a:ext cx="576135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910840" y="3123565"/>
            <a:ext cx="5128895" cy="398780"/>
          </a:xfrm>
          <a:prstGeom prst="rect">
            <a:avLst/>
          </a:prstGeom>
        </p:spPr>
        <p:txBody>
          <a:bodyPr wrap="square">
            <a:spAutoFit/>
          </a:bodyPr>
          <a:lstStyle/>
          <a:p>
            <a:r>
              <a:rPr lang="zh-CN" altLang="en-US" sz="2000" b="1" dirty="0">
                <a:solidFill>
                  <a:schemeClr val="bg1"/>
                </a:solidFill>
                <a:cs typeface="+mn-ea"/>
                <a:sym typeface="+mn-lt"/>
              </a:rPr>
              <a:t>各级党委（党组）抓党支部建设的主体责任</a:t>
            </a:r>
          </a:p>
        </p:txBody>
      </p:sp>
      <p:sp>
        <p:nvSpPr>
          <p:cNvPr id="9" name="矩形 8"/>
          <p:cNvSpPr/>
          <p:nvPr/>
        </p:nvSpPr>
        <p:spPr>
          <a:xfrm>
            <a:off x="3192178" y="3649960"/>
            <a:ext cx="7323422" cy="1337945"/>
          </a:xfrm>
          <a:prstGeom prst="rect">
            <a:avLst/>
          </a:prstGeom>
        </p:spPr>
        <p:txBody>
          <a:bodyPr wrap="square">
            <a:spAutoFit/>
          </a:bodyPr>
          <a:lstStyle/>
          <a:p>
            <a:pPr fontAlgn="auto">
              <a:lnSpc>
                <a:spcPct val="150000"/>
              </a:lnSpc>
            </a:pPr>
            <a:r>
              <a:rPr lang="zh-CN" altLang="en-US" b="1" dirty="0">
                <a:latin typeface="华文中宋" pitchFamily="2" charset="-122"/>
                <a:ea typeface="华文中宋" pitchFamily="2" charset="-122"/>
              </a:rPr>
              <a:t>各级党委（党组）要把党支部建设作为最重要的基本建设</a:t>
            </a:r>
          </a:p>
          <a:p>
            <a:pPr fontAlgn="auto">
              <a:lnSpc>
                <a:spcPct val="150000"/>
              </a:lnSpc>
            </a:pPr>
            <a:r>
              <a:rPr lang="zh-CN" altLang="en-US" b="1" dirty="0">
                <a:latin typeface="华文中宋" pitchFamily="2" charset="-122"/>
                <a:ea typeface="华文中宋" pitchFamily="2" charset="-122"/>
              </a:rPr>
              <a:t>各级党委（党组）书记要带头建立党支部工作联系点</a:t>
            </a:r>
          </a:p>
          <a:p>
            <a:pPr fontAlgn="auto">
              <a:lnSpc>
                <a:spcPct val="150000"/>
              </a:lnSpc>
            </a:pPr>
            <a:r>
              <a:rPr lang="zh-CN" altLang="en-US" b="1" dirty="0">
                <a:latin typeface="华文中宋" pitchFamily="2" charset="-122"/>
                <a:ea typeface="华文中宋" pitchFamily="2" charset="-122"/>
              </a:rPr>
              <a:t>县级党委每年至少专题研究1次党支部建设工作</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0" y="15875"/>
            <a:ext cx="4742815" cy="808990"/>
            <a:chOff x="365187" y="642425"/>
            <a:chExt cx="1864137" cy="807143"/>
          </a:xfrm>
        </p:grpSpPr>
        <p:sp>
          <p:nvSpPr>
            <p:cNvPr id="25" name="矩形 24"/>
            <p:cNvSpPr/>
            <p:nvPr/>
          </p:nvSpPr>
          <p:spPr>
            <a:xfrm>
              <a:off x="790477" y="766601"/>
              <a:ext cx="1438847" cy="60947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810445" y="887609"/>
              <a:ext cx="1399164" cy="368093"/>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七、领导和保障</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389350" cy="80714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任意多边形 1"/>
          <p:cNvSpPr/>
          <p:nvPr/>
        </p:nvSpPr>
        <p:spPr>
          <a:xfrm flipH="1">
            <a:off x="2532380" y="1929765"/>
            <a:ext cx="3566160"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 name="矩形 3"/>
          <p:cNvSpPr/>
          <p:nvPr/>
        </p:nvSpPr>
        <p:spPr>
          <a:xfrm>
            <a:off x="2655570" y="1973580"/>
            <a:ext cx="3162935" cy="398780"/>
          </a:xfrm>
          <a:prstGeom prst="rect">
            <a:avLst/>
          </a:prstGeom>
        </p:spPr>
        <p:txBody>
          <a:bodyPr wrap="square">
            <a:spAutoFit/>
          </a:bodyPr>
          <a:lstStyle/>
          <a:p>
            <a:r>
              <a:rPr lang="zh-CN" altLang="en-US" sz="2000" b="1" dirty="0">
                <a:solidFill>
                  <a:schemeClr val="bg1"/>
                </a:solidFill>
                <a:cs typeface="+mn-ea"/>
                <a:sym typeface="+mn-lt"/>
              </a:rPr>
              <a:t>党委组织部门的具体责任</a:t>
            </a:r>
          </a:p>
        </p:txBody>
      </p:sp>
      <p:sp>
        <p:nvSpPr>
          <p:cNvPr id="5" name="矩形 4"/>
          <p:cNvSpPr/>
          <p:nvPr/>
        </p:nvSpPr>
        <p:spPr>
          <a:xfrm>
            <a:off x="2936908" y="2499975"/>
            <a:ext cx="7323422" cy="2306955"/>
          </a:xfrm>
          <a:prstGeom prst="rect">
            <a:avLst/>
          </a:prstGeom>
        </p:spPr>
        <p:txBody>
          <a:bodyPr wrap="square">
            <a:spAutoFit/>
          </a:bodyPr>
          <a:lstStyle/>
          <a:p>
            <a:pPr fontAlgn="auto">
              <a:lnSpc>
                <a:spcPct val="200000"/>
              </a:lnSpc>
            </a:pPr>
            <a:r>
              <a:rPr lang="zh-CN" altLang="en-US" b="1" dirty="0">
                <a:latin typeface="华文中宋" pitchFamily="2" charset="-122"/>
                <a:ea typeface="华文中宋" pitchFamily="2" charset="-122"/>
              </a:rPr>
              <a:t>要经常对党支部建设加强分类指导和督促检查</a:t>
            </a:r>
          </a:p>
          <a:p>
            <a:pPr fontAlgn="auto">
              <a:lnSpc>
                <a:spcPct val="200000"/>
              </a:lnSpc>
            </a:pPr>
            <a:r>
              <a:rPr lang="zh-CN" altLang="en-US" b="1" dirty="0">
                <a:latin typeface="华文中宋" pitchFamily="2" charset="-122"/>
                <a:ea typeface="华文中宋" pitchFamily="2" charset="-122"/>
              </a:rPr>
              <a:t>加强党支部标准化、规范化建设</a:t>
            </a:r>
          </a:p>
          <a:p>
            <a:pPr fontAlgn="auto">
              <a:lnSpc>
                <a:spcPct val="200000"/>
              </a:lnSpc>
            </a:pPr>
            <a:r>
              <a:rPr lang="zh-CN" altLang="en-US" b="1" dirty="0">
                <a:latin typeface="华文中宋" pitchFamily="2" charset="-122"/>
                <a:ea typeface="华文中宋" pitchFamily="2" charset="-122"/>
              </a:rPr>
              <a:t>各级党委组织部门应当注意通过党支部了解掌握党员干部日常表现</a:t>
            </a:r>
          </a:p>
          <a:p>
            <a:pPr fontAlgn="auto">
              <a:lnSpc>
                <a:spcPct val="200000"/>
              </a:lnSpc>
            </a:pPr>
            <a:r>
              <a:rPr lang="zh-CN" altLang="en-US" b="1" dirty="0">
                <a:latin typeface="华文中宋" pitchFamily="2" charset="-122"/>
                <a:ea typeface="华文中宋" pitchFamily="2" charset="-122"/>
              </a:rPr>
              <a:t>干部考察应当听取考察对象所在党支部的意见</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0" y="15875"/>
            <a:ext cx="4742815" cy="808990"/>
            <a:chOff x="365187" y="642425"/>
            <a:chExt cx="1864137" cy="807143"/>
          </a:xfrm>
        </p:grpSpPr>
        <p:sp>
          <p:nvSpPr>
            <p:cNvPr id="25" name="矩形 24"/>
            <p:cNvSpPr/>
            <p:nvPr/>
          </p:nvSpPr>
          <p:spPr>
            <a:xfrm>
              <a:off x="790477" y="766601"/>
              <a:ext cx="1438847" cy="60947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810445" y="887609"/>
              <a:ext cx="1399164" cy="368093"/>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七、领导和保障</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389350" cy="80714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任意多边形 1"/>
          <p:cNvSpPr/>
          <p:nvPr/>
        </p:nvSpPr>
        <p:spPr>
          <a:xfrm flipH="1">
            <a:off x="2786380" y="972185"/>
            <a:ext cx="384619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4" name="矩形 3"/>
          <p:cNvSpPr/>
          <p:nvPr/>
        </p:nvSpPr>
        <p:spPr>
          <a:xfrm>
            <a:off x="2909570" y="1016000"/>
            <a:ext cx="3380105" cy="398780"/>
          </a:xfrm>
          <a:prstGeom prst="rect">
            <a:avLst/>
          </a:prstGeom>
        </p:spPr>
        <p:txBody>
          <a:bodyPr wrap="square">
            <a:spAutoFit/>
          </a:bodyPr>
          <a:lstStyle/>
          <a:p>
            <a:r>
              <a:rPr lang="zh-CN" altLang="en-US" sz="2000" b="1" dirty="0">
                <a:solidFill>
                  <a:schemeClr val="bg1"/>
                </a:solidFill>
                <a:cs typeface="+mn-ea"/>
                <a:sym typeface="+mn-lt"/>
              </a:rPr>
              <a:t>对抓党支部建设的监督问责</a:t>
            </a:r>
          </a:p>
        </p:txBody>
      </p:sp>
      <p:sp>
        <p:nvSpPr>
          <p:cNvPr id="5" name="矩形 4"/>
          <p:cNvSpPr/>
          <p:nvPr/>
        </p:nvSpPr>
        <p:spPr>
          <a:xfrm>
            <a:off x="2975008" y="1542395"/>
            <a:ext cx="7323422" cy="2168525"/>
          </a:xfrm>
          <a:prstGeom prst="rect">
            <a:avLst/>
          </a:prstGeom>
        </p:spPr>
        <p:txBody>
          <a:bodyPr wrap="square">
            <a:spAutoFit/>
          </a:bodyPr>
          <a:lstStyle/>
          <a:p>
            <a:pPr fontAlgn="auto">
              <a:lnSpc>
                <a:spcPct val="150000"/>
              </a:lnSpc>
            </a:pPr>
            <a:r>
              <a:rPr lang="en-US" altLang="zh-CN" b="1" dirty="0">
                <a:latin typeface="华文中宋" pitchFamily="2" charset="-122"/>
                <a:ea typeface="华文中宋" pitchFamily="2" charset="-122"/>
              </a:rPr>
              <a:t>    </a:t>
            </a:r>
            <a:r>
              <a:rPr lang="zh-CN" altLang="en-US" b="1" dirty="0">
                <a:latin typeface="华文中宋" pitchFamily="2" charset="-122"/>
                <a:ea typeface="华文中宋" pitchFamily="2" charset="-122"/>
              </a:rPr>
              <a:t>村、社区党支部工作纳入县级党委巡察监督工作内容</a:t>
            </a:r>
          </a:p>
          <a:p>
            <a:pPr fontAlgn="auto">
              <a:lnSpc>
                <a:spcPct val="150000"/>
              </a:lnSpc>
            </a:pPr>
            <a:r>
              <a:rPr lang="zh-CN" altLang="en-US" b="1" dirty="0">
                <a:latin typeface="华文中宋" pitchFamily="2" charset="-122"/>
                <a:ea typeface="华文中宋" pitchFamily="2" charset="-122"/>
              </a:rPr>
              <a:t>    抓党支部建设情况应当列入各级党委书记抓基层党建工作述职评议考核的重要内容</a:t>
            </a:r>
          </a:p>
          <a:p>
            <a:pPr fontAlgn="auto">
              <a:lnSpc>
                <a:spcPct val="150000"/>
              </a:lnSpc>
            </a:pPr>
            <a:r>
              <a:rPr lang="zh-CN" altLang="en-US" b="1" dirty="0">
                <a:latin typeface="华文中宋" pitchFamily="2" charset="-122"/>
                <a:ea typeface="华文中宋" pitchFamily="2" charset="-122"/>
              </a:rPr>
              <a:t>    对党支部建设出现严重问题，党员、群众反映强烈的，应当按照规定严肃问责</a:t>
            </a:r>
          </a:p>
        </p:txBody>
      </p:sp>
      <p:sp>
        <p:nvSpPr>
          <p:cNvPr id="3" name="任意多边形 2"/>
          <p:cNvSpPr/>
          <p:nvPr/>
        </p:nvSpPr>
        <p:spPr>
          <a:xfrm flipH="1">
            <a:off x="2720975" y="3844290"/>
            <a:ext cx="384619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6" name="矩形 5"/>
          <p:cNvSpPr/>
          <p:nvPr/>
        </p:nvSpPr>
        <p:spPr>
          <a:xfrm>
            <a:off x="2844165" y="3888105"/>
            <a:ext cx="3533775" cy="398780"/>
          </a:xfrm>
          <a:prstGeom prst="rect">
            <a:avLst/>
          </a:prstGeom>
        </p:spPr>
        <p:txBody>
          <a:bodyPr wrap="square">
            <a:spAutoFit/>
          </a:bodyPr>
          <a:lstStyle/>
          <a:p>
            <a:r>
              <a:rPr lang="zh-CN" altLang="en-US" sz="2000" b="1" dirty="0">
                <a:solidFill>
                  <a:schemeClr val="bg1"/>
                </a:solidFill>
                <a:cs typeface="+mn-ea"/>
                <a:sym typeface="+mn-lt"/>
              </a:rPr>
              <a:t>对党支部开展工作的保障措施</a:t>
            </a:r>
          </a:p>
        </p:txBody>
      </p:sp>
      <p:sp>
        <p:nvSpPr>
          <p:cNvPr id="7" name="矩形 6"/>
          <p:cNvSpPr/>
          <p:nvPr/>
        </p:nvSpPr>
        <p:spPr>
          <a:xfrm>
            <a:off x="2909570" y="4414520"/>
            <a:ext cx="7388860" cy="1337945"/>
          </a:xfrm>
          <a:prstGeom prst="rect">
            <a:avLst/>
          </a:prstGeom>
        </p:spPr>
        <p:txBody>
          <a:bodyPr wrap="square">
            <a:spAutoFit/>
          </a:bodyPr>
          <a:lstStyle/>
          <a:p>
            <a:pPr fontAlgn="auto">
              <a:lnSpc>
                <a:spcPct val="150000"/>
              </a:lnSpc>
            </a:pPr>
            <a:r>
              <a:rPr lang="en-US" altLang="zh-CN" b="1" dirty="0">
                <a:latin typeface="华文中宋" pitchFamily="2" charset="-122"/>
                <a:ea typeface="华文中宋" pitchFamily="2" charset="-122"/>
              </a:rPr>
              <a:t>    </a:t>
            </a:r>
            <a:r>
              <a:rPr lang="zh-CN" altLang="en-US" b="1" dirty="0">
                <a:latin typeface="华文中宋" pitchFamily="2" charset="-122"/>
                <a:ea typeface="华文中宋" pitchFamily="2" charset="-122"/>
              </a:rPr>
              <a:t>各级党组织应当为党支部开展工作提供必要条件，给予经费保障。</a:t>
            </a:r>
          </a:p>
          <a:p>
            <a:pPr fontAlgn="auto">
              <a:lnSpc>
                <a:spcPct val="150000"/>
              </a:lnSpc>
            </a:pPr>
            <a:r>
              <a:rPr lang="zh-CN" altLang="en-US" b="1" dirty="0">
                <a:latin typeface="华文中宋" pitchFamily="2" charset="-122"/>
                <a:ea typeface="华文中宋" pitchFamily="2" charset="-122"/>
              </a:rPr>
              <a:t>    对落实村、社区党支部书记报酬待遇，给予非公有制经济组织和社</a:t>
            </a:r>
          </a:p>
          <a:p>
            <a:pPr fontAlgn="auto">
              <a:lnSpc>
                <a:spcPct val="150000"/>
              </a:lnSpc>
            </a:pPr>
            <a:r>
              <a:rPr lang="zh-CN" altLang="en-US" b="1" dirty="0">
                <a:latin typeface="华文中宋" pitchFamily="2" charset="-122"/>
                <a:ea typeface="华文中宋" pitchFamily="2" charset="-122"/>
              </a:rPr>
              <a:t> 会组织党支部工作经费支持等作出规定。</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4097" y="1057274"/>
            <a:ext cx="4966103" cy="1019177"/>
          </a:xfrm>
          <a:prstGeom prst="rect">
            <a:avLst/>
          </a:prstGeom>
          <a:no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TextBox 177"/>
          <p:cNvSpPr txBox="1"/>
          <p:nvPr/>
        </p:nvSpPr>
        <p:spPr>
          <a:xfrm>
            <a:off x="5600700" y="1252220"/>
            <a:ext cx="2414270" cy="706755"/>
          </a:xfrm>
          <a:prstGeom prst="rect">
            <a:avLst/>
          </a:prstGeom>
          <a:noFill/>
        </p:spPr>
        <p:txBody>
          <a:bodyPr wrap="square" rtlCol="0">
            <a:spAutoFit/>
          </a:bodyPr>
          <a:lstStyle/>
          <a:p>
            <a:pPr algn="dist"/>
            <a:r>
              <a:rPr lang="zh-CN" altLang="en-US" sz="4000" b="1" dirty="0">
                <a:solidFill>
                  <a:srgbClr val="9F0004"/>
                </a:solidFill>
                <a:cs typeface="+mn-ea"/>
                <a:sym typeface="+mn-lt"/>
              </a:rPr>
              <a:t>附则</a:t>
            </a:r>
          </a:p>
        </p:txBody>
      </p:sp>
      <p:cxnSp>
        <p:nvCxnSpPr>
          <p:cNvPr id="5" name="直接连接符 4"/>
          <p:cNvCxnSpPr/>
          <p:nvPr/>
        </p:nvCxnSpPr>
        <p:spPr>
          <a:xfrm>
            <a:off x="2825645" y="2355335"/>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2825645" y="2460870"/>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825646" y="1057275"/>
            <a:ext cx="927204" cy="1019176"/>
            <a:chOff x="1916488" y="1995686"/>
            <a:chExt cx="999329" cy="1080120"/>
          </a:xfrm>
        </p:grpSpPr>
        <p:sp>
          <p:nvSpPr>
            <p:cNvPr id="10" name="矩形 9"/>
            <p:cNvSpPr/>
            <p:nvPr/>
          </p:nvSpPr>
          <p:spPr>
            <a:xfrm>
              <a:off x="1916488" y="1995686"/>
              <a:ext cx="999329" cy="108012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50"/>
            <p:cNvSpPr txBox="1"/>
            <p:nvPr/>
          </p:nvSpPr>
          <p:spPr>
            <a:xfrm>
              <a:off x="2035759" y="2172724"/>
              <a:ext cx="880058" cy="749017"/>
            </a:xfrm>
            <a:prstGeom prst="rect">
              <a:avLst/>
            </a:prstGeom>
            <a:noFill/>
          </p:spPr>
          <p:txBody>
            <a:bodyPr wrap="square" rtlCol="0">
              <a:spAutoFit/>
            </a:bodyPr>
            <a:lstStyle/>
            <a:p>
              <a:r>
                <a:rPr lang="zh-CN" altLang="en-US" sz="4000" dirty="0" smtClean="0">
                  <a:solidFill>
                    <a:schemeClr val="bg1"/>
                  </a:solidFill>
                  <a:cs typeface="+mn-ea"/>
                  <a:sym typeface="+mn-lt"/>
                </a:rPr>
                <a:t>八、</a:t>
              </a:r>
              <a:endParaRPr lang="zh-CN" altLang="en-US" sz="4000" dirty="0">
                <a:solidFill>
                  <a:schemeClr val="bg1"/>
                </a:solidFill>
                <a:cs typeface="+mn-ea"/>
                <a:sym typeface="+mn-lt"/>
              </a:endParaRPr>
            </a:p>
          </p:txBody>
        </p:sp>
      </p:gr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p:cNvSpPr/>
          <p:nvPr/>
        </p:nvSpPr>
        <p:spPr>
          <a:xfrm>
            <a:off x="2825750" y="2806700"/>
            <a:ext cx="7043420" cy="2584450"/>
          </a:xfrm>
          <a:prstGeom prst="rect">
            <a:avLst/>
          </a:prstGeom>
        </p:spPr>
        <p:txBody>
          <a:bodyPr wrap="square">
            <a:spAutoFit/>
          </a:bodyPr>
          <a:lstStyle/>
          <a:p>
            <a:pPr fontAlgn="auto">
              <a:lnSpc>
                <a:spcPct val="150000"/>
              </a:lnSpc>
            </a:pPr>
            <a:r>
              <a:rPr lang="en-US" altLang="zh-CN" b="1" dirty="0">
                <a:latin typeface="华文中宋" pitchFamily="2" charset="-122"/>
                <a:ea typeface="华文中宋" pitchFamily="2" charset="-122"/>
              </a:rPr>
              <a:t>    </a:t>
            </a:r>
            <a:r>
              <a:rPr lang="zh-CN" altLang="en-US" b="1" dirty="0">
                <a:latin typeface="华文中宋" pitchFamily="2" charset="-122"/>
                <a:ea typeface="华文中宋" pitchFamily="2" charset="-122"/>
              </a:rPr>
              <a:t>第三十四条　村、社区党的基层委员会、总支部委员会，按照本条例执行。</a:t>
            </a:r>
          </a:p>
          <a:p>
            <a:pPr fontAlgn="auto">
              <a:lnSpc>
                <a:spcPct val="150000"/>
              </a:lnSpc>
            </a:pPr>
            <a:r>
              <a:rPr lang="zh-CN" altLang="en-US" b="1" dirty="0">
                <a:latin typeface="华文中宋" pitchFamily="2" charset="-122"/>
                <a:ea typeface="华文中宋" pitchFamily="2" charset="-122"/>
              </a:rPr>
              <a:t>　　第三十五条　中央军事委员会可以根据本条例，制定相关规定。</a:t>
            </a:r>
          </a:p>
          <a:p>
            <a:pPr fontAlgn="auto">
              <a:lnSpc>
                <a:spcPct val="150000"/>
              </a:lnSpc>
            </a:pPr>
            <a:r>
              <a:rPr lang="zh-CN" altLang="en-US" b="1" dirty="0">
                <a:latin typeface="华文中宋" pitchFamily="2" charset="-122"/>
                <a:ea typeface="华文中宋" pitchFamily="2" charset="-122"/>
              </a:rPr>
              <a:t>　　第三十六条　本条例由中央组织部负责解释。</a:t>
            </a:r>
          </a:p>
          <a:p>
            <a:pPr fontAlgn="auto">
              <a:lnSpc>
                <a:spcPct val="150000"/>
              </a:lnSpc>
            </a:pPr>
            <a:r>
              <a:rPr lang="zh-CN" altLang="en-US" b="1" dirty="0">
                <a:latin typeface="华文中宋" pitchFamily="2" charset="-122"/>
                <a:ea typeface="华文中宋" pitchFamily="2" charset="-122"/>
              </a:rPr>
              <a:t>　　第三十七条　本条例自2018年10月28日起施行。其他有关党支部的规定与本条例不一致的，按照本条例执行。</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1027" y="1031538"/>
            <a:ext cx="1587045" cy="933556"/>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305330" y="0"/>
            <a:ext cx="4886670" cy="3035836"/>
          </a:xfrm>
          <a:prstGeom prst="rect">
            <a:avLst/>
          </a:prstGeom>
        </p:spPr>
      </p:pic>
      <p:grpSp>
        <p:nvGrpSpPr>
          <p:cNvPr id="53" name="组合 52"/>
          <p:cNvGrpSpPr/>
          <p:nvPr/>
        </p:nvGrpSpPr>
        <p:grpSpPr>
          <a:xfrm>
            <a:off x="1660775" y="1901759"/>
            <a:ext cx="8870449" cy="1920406"/>
            <a:chOff x="1839845" y="2578379"/>
            <a:chExt cx="8870449" cy="1920406"/>
          </a:xfrm>
        </p:grpSpPr>
        <p:sp>
          <p:nvSpPr>
            <p:cNvPr id="54" name="矩形 53"/>
            <p:cNvSpPr/>
            <p:nvPr/>
          </p:nvSpPr>
          <p:spPr>
            <a:xfrm>
              <a:off x="2293620" y="2758440"/>
              <a:ext cx="7962900" cy="135636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5" name="图片 54"/>
            <p:cNvPicPr>
              <a:picLocks noChangeAspect="1"/>
            </p:cNvPicPr>
            <p:nvPr/>
          </p:nvPicPr>
          <p:blipFill>
            <a:blip r:embed="rId6"/>
            <a:stretch>
              <a:fillRect/>
            </a:stretch>
          </p:blipFill>
          <p:spPr>
            <a:xfrm>
              <a:off x="1839845" y="2578379"/>
              <a:ext cx="8870449" cy="1920406"/>
            </a:xfrm>
            <a:prstGeom prst="rect">
              <a:avLst/>
            </a:prstGeom>
          </p:spPr>
        </p:pic>
      </p:grpSp>
      <p:sp>
        <p:nvSpPr>
          <p:cNvPr id="16" name="文本框 15"/>
          <p:cNvSpPr txBox="1"/>
          <p:nvPr/>
        </p:nvSpPr>
        <p:spPr>
          <a:xfrm>
            <a:off x="6539668" y="4704616"/>
            <a:ext cx="3647152" cy="369332"/>
          </a:xfrm>
          <a:prstGeom prst="rect">
            <a:avLst/>
          </a:prstGeom>
          <a:noFill/>
        </p:spPr>
        <p:txBody>
          <a:bodyPr wrap="none" rtlCol="0">
            <a:spAutoFit/>
          </a:bodyPr>
          <a:lstStyle/>
          <a:p>
            <a:r>
              <a:rPr lang="zh-CN" altLang="en-US" dirty="0" smtClean="0">
                <a:solidFill>
                  <a:srgbClr val="E60012"/>
                </a:solidFill>
                <a:cs typeface="+mn-ea"/>
                <a:sym typeface="+mn-lt"/>
              </a:rPr>
              <a:t>北京中科资源有限公司党群办公室</a:t>
            </a:r>
            <a:endParaRPr lang="zh-CN" altLang="en-US" dirty="0">
              <a:solidFill>
                <a:srgbClr val="E60012"/>
              </a:solidFill>
              <a:cs typeface="+mn-ea"/>
              <a:sym typeface="+mn-lt"/>
            </a:endParaRPr>
          </a:p>
        </p:txBody>
      </p:sp>
      <p:sp>
        <p:nvSpPr>
          <p:cNvPr id="3" name="文本框 2"/>
          <p:cNvSpPr txBox="1"/>
          <p:nvPr/>
        </p:nvSpPr>
        <p:spPr>
          <a:xfrm>
            <a:off x="8769837" y="5192615"/>
            <a:ext cx="1287532" cy="369332"/>
          </a:xfrm>
          <a:prstGeom prst="rect">
            <a:avLst/>
          </a:prstGeom>
          <a:noFill/>
        </p:spPr>
        <p:txBody>
          <a:bodyPr wrap="none" rtlCol="0">
            <a:spAutoFit/>
          </a:bodyPr>
          <a:lstStyle>
            <a:defPPr>
              <a:defRPr lang="zh-CN"/>
            </a:defPPr>
            <a:lvl1pPr>
              <a:defRPr>
                <a:solidFill>
                  <a:srgbClr val="E60012"/>
                </a:solidFill>
              </a:defRPr>
            </a:lvl1pPr>
          </a:lstStyle>
          <a:p>
            <a:r>
              <a:rPr lang="en-US" altLang="zh-CN" dirty="0" smtClean="0">
                <a:cs typeface="+mn-ea"/>
                <a:sym typeface="+mn-lt"/>
              </a:rPr>
              <a:t>2019</a:t>
            </a:r>
            <a:r>
              <a:rPr lang="zh-CN" altLang="en-US" dirty="0" smtClean="0">
                <a:cs typeface="+mn-ea"/>
                <a:sym typeface="+mn-lt"/>
              </a:rPr>
              <a:t>年</a:t>
            </a:r>
            <a:r>
              <a:rPr lang="en-US" altLang="zh-CN" dirty="0" smtClean="0">
                <a:cs typeface="+mn-ea"/>
                <a:sym typeface="+mn-lt"/>
              </a:rPr>
              <a:t>4</a:t>
            </a:r>
            <a:r>
              <a:rPr lang="zh-CN" altLang="en-US" dirty="0" smtClean="0">
                <a:cs typeface="+mn-ea"/>
                <a:sym typeface="+mn-lt"/>
              </a:rPr>
              <a:t>月</a:t>
            </a:r>
            <a:endParaRPr lang="zh-CN" altLang="en-US" dirty="0">
              <a:cs typeface="+mn-ea"/>
              <a:sym typeface="+mn-lt"/>
            </a:endParaRPr>
          </a:p>
        </p:txBody>
      </p:sp>
      <p:pic>
        <p:nvPicPr>
          <p:cNvPr id="2" name="图片 1" descr="liangxueyizuo2.png"/>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contrast="25000"/>
                    </a14:imgEffect>
                    <a14:imgEffect>
                      <a14:colorTemperature colorTemp="11500"/>
                    </a14:imgEffect>
                  </a14:imgLayer>
                </a14:imgProps>
              </a:ext>
            </a:extLst>
          </a:blip>
          <a:stretch>
            <a:fillRect/>
          </a:stretch>
        </p:blipFill>
        <p:spPr>
          <a:xfrm>
            <a:off x="11124871" y="4585520"/>
            <a:ext cx="1087185" cy="22716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4097" y="1057274"/>
            <a:ext cx="4966103" cy="1019177"/>
          </a:xfrm>
          <a:prstGeom prst="rect">
            <a:avLst/>
          </a:prstGeom>
          <a:no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TextBox 177"/>
          <p:cNvSpPr txBox="1"/>
          <p:nvPr/>
        </p:nvSpPr>
        <p:spPr>
          <a:xfrm>
            <a:off x="5396924" y="1252084"/>
            <a:ext cx="2756476" cy="707886"/>
          </a:xfrm>
          <a:prstGeom prst="rect">
            <a:avLst/>
          </a:prstGeom>
          <a:noFill/>
        </p:spPr>
        <p:txBody>
          <a:bodyPr wrap="square" rtlCol="0">
            <a:spAutoFit/>
          </a:bodyPr>
          <a:lstStyle/>
          <a:p>
            <a:pPr algn="dist"/>
            <a:r>
              <a:rPr lang="zh-CN" altLang="en-US" sz="4000" b="1" dirty="0" smtClean="0">
                <a:solidFill>
                  <a:srgbClr val="9F0004"/>
                </a:solidFill>
                <a:cs typeface="+mn-ea"/>
                <a:sym typeface="+mn-lt"/>
              </a:rPr>
              <a:t>总则</a:t>
            </a:r>
            <a:endParaRPr lang="zh-CN" altLang="en-US" sz="4000" b="1" dirty="0">
              <a:solidFill>
                <a:srgbClr val="9F0004"/>
              </a:solidFill>
              <a:cs typeface="+mn-ea"/>
              <a:sym typeface="+mn-lt"/>
            </a:endParaRPr>
          </a:p>
        </p:txBody>
      </p:sp>
      <p:cxnSp>
        <p:nvCxnSpPr>
          <p:cNvPr id="5" name="直接连接符 4"/>
          <p:cNvCxnSpPr/>
          <p:nvPr/>
        </p:nvCxnSpPr>
        <p:spPr>
          <a:xfrm>
            <a:off x="2825645" y="2355335"/>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2825645" y="2460870"/>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825646" y="1057275"/>
            <a:ext cx="927204" cy="1019176"/>
            <a:chOff x="1916488" y="1995686"/>
            <a:chExt cx="999329" cy="1080120"/>
          </a:xfrm>
        </p:grpSpPr>
        <p:sp>
          <p:nvSpPr>
            <p:cNvPr id="10" name="矩形 9"/>
            <p:cNvSpPr/>
            <p:nvPr/>
          </p:nvSpPr>
          <p:spPr>
            <a:xfrm>
              <a:off x="1916488" y="1995686"/>
              <a:ext cx="999329" cy="108012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50"/>
            <p:cNvSpPr txBox="1"/>
            <p:nvPr/>
          </p:nvSpPr>
          <p:spPr>
            <a:xfrm>
              <a:off x="2035759" y="2172724"/>
              <a:ext cx="880058" cy="674564"/>
            </a:xfrm>
            <a:prstGeom prst="rect">
              <a:avLst/>
            </a:prstGeom>
            <a:noFill/>
          </p:spPr>
          <p:txBody>
            <a:bodyPr wrap="square" rtlCol="0">
              <a:spAutoFit/>
            </a:bodyPr>
            <a:lstStyle/>
            <a:p>
              <a:r>
                <a:rPr lang="zh-CN" altLang="en-US" sz="4000" dirty="0" smtClean="0">
                  <a:solidFill>
                    <a:schemeClr val="bg1"/>
                  </a:solidFill>
                  <a:cs typeface="+mn-ea"/>
                  <a:sym typeface="+mn-lt"/>
                </a:rPr>
                <a:t>一、</a:t>
              </a:r>
              <a:endParaRPr lang="zh-CN" altLang="en-US" sz="4000" dirty="0">
                <a:solidFill>
                  <a:schemeClr val="bg1"/>
                </a:solidFill>
                <a:cs typeface="+mn-ea"/>
                <a:sym typeface="+mn-lt"/>
              </a:endParaRPr>
            </a:p>
          </p:txBody>
        </p:sp>
      </p:grpSp>
      <p:sp>
        <p:nvSpPr>
          <p:cNvPr id="15" name="任意多边形 14"/>
          <p:cNvSpPr/>
          <p:nvPr/>
        </p:nvSpPr>
        <p:spPr>
          <a:xfrm flipH="1">
            <a:off x="2825644" y="2721096"/>
            <a:ext cx="2908405"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936309" y="2764711"/>
            <a:ext cx="2460615" cy="400110"/>
          </a:xfrm>
          <a:prstGeom prst="rect">
            <a:avLst/>
          </a:prstGeom>
        </p:spPr>
        <p:txBody>
          <a:bodyPr wrap="square">
            <a:spAutoFit/>
          </a:bodyPr>
          <a:lstStyle/>
          <a:p>
            <a:r>
              <a:rPr lang="zh-CN" altLang="en-US" sz="2000" b="1" dirty="0" smtClean="0">
                <a:solidFill>
                  <a:schemeClr val="bg1"/>
                </a:solidFill>
                <a:cs typeface="+mn-ea"/>
                <a:sym typeface="+mn-lt"/>
              </a:rPr>
              <a:t>党支部的功能定位</a:t>
            </a:r>
            <a:endParaRPr lang="zh-CN" altLang="en-US" sz="2000" b="1" dirty="0">
              <a:solidFill>
                <a:schemeClr val="bg1"/>
              </a:solidFill>
              <a:cs typeface="+mn-ea"/>
              <a:sym typeface="+mn-lt"/>
            </a:endParaRPr>
          </a:p>
        </p:txBody>
      </p:sp>
      <p:sp>
        <p:nvSpPr>
          <p:cNvPr id="9" name="矩形 8"/>
          <p:cNvSpPr/>
          <p:nvPr/>
        </p:nvSpPr>
        <p:spPr>
          <a:xfrm>
            <a:off x="3344578" y="3291185"/>
            <a:ext cx="7323422" cy="646331"/>
          </a:xfrm>
          <a:prstGeom prst="rect">
            <a:avLst/>
          </a:prstGeom>
        </p:spPr>
        <p:txBody>
          <a:bodyPr wrap="square">
            <a:spAutoFit/>
          </a:bodyPr>
          <a:lstStyle/>
          <a:p>
            <a:r>
              <a:rPr lang="zh-CN" altLang="en-US" b="1" dirty="0" smtClean="0">
                <a:latin typeface="华文中宋" pitchFamily="2" charset="-122"/>
                <a:ea typeface="华文中宋" pitchFamily="2" charset="-122"/>
              </a:rPr>
              <a:t>      </a:t>
            </a:r>
            <a:r>
              <a:rPr lang="zh-CN" altLang="zh-CN" b="1" dirty="0" smtClean="0">
                <a:latin typeface="华文中宋" pitchFamily="2" charset="-122"/>
                <a:ea typeface="华文中宋" pitchFamily="2" charset="-122"/>
              </a:rPr>
              <a:t>党支部</a:t>
            </a:r>
            <a:r>
              <a:rPr lang="zh-CN" altLang="zh-CN" b="1" dirty="0">
                <a:latin typeface="华文中宋" pitchFamily="2" charset="-122"/>
                <a:ea typeface="华文中宋" pitchFamily="2" charset="-122"/>
              </a:rPr>
              <a:t>是党的基础组织，是党组织开展工作的基本单元，是党在社会基层组织中的战斗堡垒，是党的全部工作和战斗力的</a:t>
            </a:r>
            <a:r>
              <a:rPr lang="zh-CN" altLang="zh-CN" b="1" dirty="0" smtClean="0">
                <a:latin typeface="华文中宋" pitchFamily="2" charset="-122"/>
                <a:ea typeface="华文中宋" pitchFamily="2" charset="-122"/>
              </a:rPr>
              <a:t>基础</a:t>
            </a:r>
            <a:r>
              <a:rPr lang="zh-CN" altLang="en-US" b="1" dirty="0">
                <a:latin typeface="华文中宋" pitchFamily="2" charset="-122"/>
                <a:ea typeface="华文中宋" pitchFamily="2" charset="-122"/>
              </a:rPr>
              <a:t>。</a:t>
            </a:r>
          </a:p>
        </p:txBody>
      </p:sp>
      <p:sp>
        <p:nvSpPr>
          <p:cNvPr id="18" name="任意多边形 17"/>
          <p:cNvSpPr/>
          <p:nvPr/>
        </p:nvSpPr>
        <p:spPr>
          <a:xfrm flipH="1">
            <a:off x="2825646" y="4050269"/>
            <a:ext cx="2908405"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9" name="矩形 18"/>
          <p:cNvSpPr/>
          <p:nvPr/>
        </p:nvSpPr>
        <p:spPr>
          <a:xfrm>
            <a:off x="2936309" y="4090830"/>
            <a:ext cx="2460615" cy="400110"/>
          </a:xfrm>
          <a:prstGeom prst="rect">
            <a:avLst/>
          </a:prstGeom>
        </p:spPr>
        <p:txBody>
          <a:bodyPr wrap="square">
            <a:spAutoFit/>
          </a:bodyPr>
          <a:lstStyle/>
          <a:p>
            <a:r>
              <a:rPr lang="zh-CN" altLang="en-US" sz="2000" b="1" dirty="0" smtClean="0">
                <a:solidFill>
                  <a:schemeClr val="bg1"/>
                </a:solidFill>
                <a:cs typeface="+mn-ea"/>
                <a:sym typeface="+mn-lt"/>
              </a:rPr>
              <a:t>党支部的职责</a:t>
            </a:r>
            <a:endParaRPr lang="zh-CN" altLang="en-US" sz="2000" b="1" dirty="0">
              <a:solidFill>
                <a:schemeClr val="bg1"/>
              </a:solidFill>
              <a:cs typeface="+mn-ea"/>
              <a:sym typeface="+mn-lt"/>
            </a:endParaRPr>
          </a:p>
        </p:txBody>
      </p:sp>
      <p:sp>
        <p:nvSpPr>
          <p:cNvPr id="20" name="矩形 19"/>
          <p:cNvSpPr/>
          <p:nvPr/>
        </p:nvSpPr>
        <p:spPr>
          <a:xfrm>
            <a:off x="3365448" y="4629745"/>
            <a:ext cx="7323422" cy="646331"/>
          </a:xfrm>
          <a:prstGeom prst="rect">
            <a:avLst/>
          </a:prstGeom>
        </p:spPr>
        <p:txBody>
          <a:bodyPr wrap="square">
            <a:spAutoFit/>
          </a:bodyPr>
          <a:lstStyle/>
          <a:p>
            <a:r>
              <a:rPr lang="zh-CN" altLang="en-US" b="1" dirty="0" smtClean="0">
                <a:latin typeface="华文中宋" pitchFamily="2" charset="-122"/>
                <a:ea typeface="华文中宋" pitchFamily="2" charset="-122"/>
              </a:rPr>
              <a:t>      </a:t>
            </a:r>
            <a:r>
              <a:rPr lang="zh-CN" altLang="zh-CN" b="1" dirty="0" smtClean="0">
                <a:latin typeface="华文中宋" pitchFamily="2" charset="-122"/>
                <a:ea typeface="华文中宋" pitchFamily="2" charset="-122"/>
              </a:rPr>
              <a:t>党支部</a:t>
            </a:r>
            <a:r>
              <a:rPr lang="zh-CN" altLang="en-US" b="1" dirty="0">
                <a:latin typeface="华文中宋" pitchFamily="2" charset="-122"/>
                <a:ea typeface="华文中宋" pitchFamily="2" charset="-122"/>
              </a:rPr>
              <a:t>担负直接</a:t>
            </a:r>
            <a:r>
              <a:rPr lang="zh-CN" altLang="en-US" b="1" dirty="0">
                <a:solidFill>
                  <a:srgbClr val="FF0000"/>
                </a:solidFill>
                <a:latin typeface="华文中宋" pitchFamily="2" charset="-122"/>
                <a:ea typeface="华文中宋" pitchFamily="2" charset="-122"/>
              </a:rPr>
              <a:t>教育党员、管理党员、监督党员</a:t>
            </a:r>
            <a:r>
              <a:rPr lang="zh-CN" altLang="en-US" b="1" dirty="0">
                <a:latin typeface="华文中宋" pitchFamily="2" charset="-122"/>
                <a:ea typeface="华文中宋" pitchFamily="2" charset="-122"/>
              </a:rPr>
              <a:t>和</a:t>
            </a:r>
            <a:r>
              <a:rPr lang="zh-CN" altLang="en-US" b="1" dirty="0">
                <a:solidFill>
                  <a:srgbClr val="FF0000"/>
                </a:solidFill>
                <a:latin typeface="华文中宋" pitchFamily="2" charset="-122"/>
                <a:ea typeface="华文中宋" pitchFamily="2" charset="-122"/>
              </a:rPr>
              <a:t>组织群众、宣传群众、凝聚群众、服务群众</a:t>
            </a:r>
            <a:r>
              <a:rPr lang="zh-CN" altLang="en-US" b="1" dirty="0">
                <a:latin typeface="华文中宋" pitchFamily="2" charset="-122"/>
                <a:ea typeface="华文中宋" pitchFamily="2" charset="-122"/>
              </a:rPr>
              <a:t>的职责。</a:t>
            </a:r>
          </a:p>
        </p:txBody>
      </p:sp>
      <p:pic>
        <p:nvPicPr>
          <p:cNvPr id="21" name="Picture 269" descr="鸽子上"/>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14"/>
          <p:cNvSpPr/>
          <p:nvPr/>
        </p:nvSpPr>
        <p:spPr>
          <a:xfrm flipH="1">
            <a:off x="2444644" y="1301871"/>
            <a:ext cx="2908405"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555309" y="1345486"/>
            <a:ext cx="2460615" cy="400110"/>
          </a:xfrm>
          <a:prstGeom prst="rect">
            <a:avLst/>
          </a:prstGeom>
        </p:spPr>
        <p:txBody>
          <a:bodyPr wrap="square">
            <a:spAutoFit/>
          </a:bodyPr>
          <a:lstStyle/>
          <a:p>
            <a:r>
              <a:rPr lang="zh-CN" altLang="en-US" sz="2000" b="1" dirty="0" smtClean="0">
                <a:solidFill>
                  <a:schemeClr val="bg1"/>
                </a:solidFill>
                <a:cs typeface="+mn-ea"/>
                <a:sym typeface="+mn-lt"/>
              </a:rPr>
              <a:t>党支部工作原则</a:t>
            </a:r>
            <a:endParaRPr lang="zh-CN" altLang="en-US" sz="2000" b="1" dirty="0">
              <a:solidFill>
                <a:schemeClr val="bg1"/>
              </a:solidFill>
              <a:cs typeface="+mn-ea"/>
              <a:sym typeface="+mn-lt"/>
            </a:endParaRPr>
          </a:p>
        </p:txBody>
      </p:sp>
      <p:sp>
        <p:nvSpPr>
          <p:cNvPr id="9" name="矩形 8"/>
          <p:cNvSpPr/>
          <p:nvPr/>
        </p:nvSpPr>
        <p:spPr>
          <a:xfrm>
            <a:off x="2963578" y="1871960"/>
            <a:ext cx="7390097" cy="2999740"/>
          </a:xfrm>
          <a:prstGeom prst="rect">
            <a:avLst/>
          </a:prstGeom>
        </p:spPr>
        <p:txBody>
          <a:bodyPr wrap="square">
            <a:spAutoFit/>
          </a:bodyPr>
          <a:lstStyle/>
          <a:p>
            <a:pPr>
              <a:lnSpc>
                <a:spcPct val="150000"/>
              </a:lnSpc>
            </a:pPr>
            <a:r>
              <a:rPr lang="zh-CN" altLang="en-US" b="1" dirty="0">
                <a:latin typeface="华文中宋" pitchFamily="2" charset="-122"/>
                <a:ea typeface="华文中宋" pitchFamily="2" charset="-122"/>
              </a:rPr>
              <a:t>   </a:t>
            </a:r>
            <a:r>
              <a:rPr lang="zh-CN" altLang="en-US" b="1" dirty="0" smtClean="0">
                <a:latin typeface="华文中宋" pitchFamily="2" charset="-122"/>
                <a:ea typeface="华文中宋" pitchFamily="2" charset="-122"/>
              </a:rPr>
              <a:t>（</a:t>
            </a:r>
            <a:r>
              <a:rPr lang="zh-CN" altLang="en-US" b="1" dirty="0">
                <a:latin typeface="华文中宋" pitchFamily="2" charset="-122"/>
                <a:ea typeface="华文中宋" pitchFamily="2" charset="-122"/>
              </a:rPr>
              <a:t>一）坚持以马克思列宁主义、毛泽东思想、邓小平理论、“三个代表”重要思想、科学发展观、习近平新时代中国特色社会主义思想为指导，遵守</a:t>
            </a:r>
            <a:r>
              <a:rPr lang="zh-CN" altLang="en-US" b="1" dirty="0" smtClean="0">
                <a:latin typeface="华文中宋" pitchFamily="2" charset="-122"/>
                <a:ea typeface="华文中宋" pitchFamily="2" charset="-122"/>
              </a:rPr>
              <a:t>党章。</a:t>
            </a:r>
            <a:endParaRPr lang="zh-CN" altLang="en-US" b="1" dirty="0">
              <a:latin typeface="华文中宋" pitchFamily="2" charset="-122"/>
              <a:ea typeface="华文中宋" pitchFamily="2" charset="-122"/>
            </a:endParaRPr>
          </a:p>
          <a:p>
            <a:pPr>
              <a:lnSpc>
                <a:spcPct val="150000"/>
              </a:lnSpc>
            </a:pPr>
            <a:r>
              <a:rPr lang="zh-CN" altLang="en-US" b="1" dirty="0">
                <a:latin typeface="华文中宋" pitchFamily="2" charset="-122"/>
                <a:ea typeface="华文中宋" pitchFamily="2" charset="-122"/>
              </a:rPr>
              <a:t>　</a:t>
            </a:r>
            <a:r>
              <a:rPr lang="zh-CN" altLang="en-US" b="1" dirty="0" smtClean="0">
                <a:latin typeface="华文中宋" pitchFamily="2" charset="-122"/>
                <a:ea typeface="华文中宋" pitchFamily="2" charset="-122"/>
              </a:rPr>
              <a:t> （</a:t>
            </a:r>
            <a:r>
              <a:rPr lang="zh-CN" altLang="en-US" b="1" dirty="0">
                <a:latin typeface="华文中宋" pitchFamily="2" charset="-122"/>
                <a:ea typeface="华文中宋" pitchFamily="2" charset="-122"/>
              </a:rPr>
              <a:t>二）坚持把党的政治建设摆在首位</a:t>
            </a:r>
            <a:r>
              <a:rPr lang="zh-CN" altLang="en-US" b="1" dirty="0" smtClean="0">
                <a:latin typeface="华文中宋" pitchFamily="2" charset="-122"/>
                <a:ea typeface="华文中宋" pitchFamily="2" charset="-122"/>
              </a:rPr>
              <a:t>，做到“两个坚决维护” 。</a:t>
            </a:r>
            <a:endParaRPr lang="zh-CN" altLang="en-US" b="1" dirty="0">
              <a:latin typeface="华文中宋" pitchFamily="2" charset="-122"/>
              <a:ea typeface="华文中宋" pitchFamily="2" charset="-122"/>
            </a:endParaRPr>
          </a:p>
          <a:p>
            <a:pPr>
              <a:lnSpc>
                <a:spcPct val="150000"/>
              </a:lnSpc>
            </a:pPr>
            <a:r>
              <a:rPr lang="zh-CN" altLang="en-US" b="1" dirty="0">
                <a:latin typeface="华文中宋" pitchFamily="2" charset="-122"/>
                <a:ea typeface="华文中宋" pitchFamily="2" charset="-122"/>
              </a:rPr>
              <a:t>　</a:t>
            </a:r>
            <a:r>
              <a:rPr lang="zh-CN" altLang="en-US" b="1" dirty="0" smtClean="0">
                <a:latin typeface="华文中宋" pitchFamily="2" charset="-122"/>
                <a:ea typeface="华文中宋" pitchFamily="2" charset="-122"/>
              </a:rPr>
              <a:t> （</a:t>
            </a:r>
            <a:r>
              <a:rPr lang="zh-CN" altLang="en-US" b="1" dirty="0">
                <a:latin typeface="华文中宋" pitchFamily="2" charset="-122"/>
                <a:ea typeface="华文中宋" pitchFamily="2" charset="-122"/>
              </a:rPr>
              <a:t>三）坚持践行党的宗旨和</a:t>
            </a:r>
            <a:r>
              <a:rPr lang="zh-CN" altLang="en-US" b="1" dirty="0" smtClean="0">
                <a:latin typeface="华文中宋" pitchFamily="2" charset="-122"/>
                <a:ea typeface="华文中宋" pitchFamily="2" charset="-122"/>
              </a:rPr>
              <a:t>群众路线。</a:t>
            </a:r>
            <a:endParaRPr lang="zh-CN" altLang="en-US" b="1" dirty="0">
              <a:latin typeface="华文中宋" pitchFamily="2" charset="-122"/>
              <a:ea typeface="华文中宋" pitchFamily="2" charset="-122"/>
            </a:endParaRPr>
          </a:p>
          <a:p>
            <a:pPr>
              <a:lnSpc>
                <a:spcPct val="150000"/>
              </a:lnSpc>
            </a:pPr>
            <a:r>
              <a:rPr lang="zh-CN" altLang="en-US" b="1" dirty="0">
                <a:latin typeface="华文中宋" pitchFamily="2" charset="-122"/>
                <a:ea typeface="华文中宋" pitchFamily="2" charset="-122"/>
              </a:rPr>
              <a:t>　</a:t>
            </a:r>
            <a:r>
              <a:rPr lang="zh-CN" altLang="en-US" b="1" dirty="0" smtClean="0">
                <a:latin typeface="华文中宋" pitchFamily="2" charset="-122"/>
                <a:ea typeface="华文中宋" pitchFamily="2" charset="-122"/>
              </a:rPr>
              <a:t> （</a:t>
            </a:r>
            <a:r>
              <a:rPr lang="zh-CN" altLang="en-US" b="1" dirty="0">
                <a:latin typeface="华文中宋" pitchFamily="2" charset="-122"/>
                <a:ea typeface="华文中宋" pitchFamily="2" charset="-122"/>
              </a:rPr>
              <a:t>四）坚持</a:t>
            </a:r>
            <a:r>
              <a:rPr lang="zh-CN" altLang="en-US" b="1" dirty="0" smtClean="0">
                <a:latin typeface="华文中宋" pitchFamily="2" charset="-122"/>
                <a:ea typeface="华文中宋" pitchFamily="2" charset="-122"/>
              </a:rPr>
              <a:t>民主集中制。</a:t>
            </a:r>
            <a:endParaRPr lang="zh-CN" altLang="en-US" b="1" dirty="0">
              <a:latin typeface="华文中宋" pitchFamily="2" charset="-122"/>
              <a:ea typeface="华文中宋" pitchFamily="2" charset="-122"/>
            </a:endParaRPr>
          </a:p>
          <a:p>
            <a:pPr>
              <a:lnSpc>
                <a:spcPct val="150000"/>
              </a:lnSpc>
            </a:pPr>
            <a:r>
              <a:rPr lang="zh-CN" altLang="en-US" b="1" dirty="0">
                <a:latin typeface="华文中宋" pitchFamily="2" charset="-122"/>
                <a:ea typeface="华文中宋" pitchFamily="2" charset="-122"/>
              </a:rPr>
              <a:t>　</a:t>
            </a:r>
            <a:r>
              <a:rPr lang="zh-CN" altLang="en-US" b="1" dirty="0" smtClean="0">
                <a:latin typeface="华文中宋" pitchFamily="2" charset="-122"/>
                <a:ea typeface="华文中宋" pitchFamily="2" charset="-122"/>
              </a:rPr>
              <a:t> （</a:t>
            </a:r>
            <a:r>
              <a:rPr lang="zh-CN" altLang="en-US" b="1" dirty="0">
                <a:latin typeface="华文中宋" pitchFamily="2" charset="-122"/>
                <a:ea typeface="华文中宋" pitchFamily="2" charset="-122"/>
              </a:rPr>
              <a:t>五）坚持围绕中心、服务</a:t>
            </a:r>
            <a:r>
              <a:rPr lang="zh-CN" altLang="en-US" b="1" dirty="0" smtClean="0">
                <a:latin typeface="华文中宋" pitchFamily="2" charset="-122"/>
                <a:ea typeface="华文中宋" pitchFamily="2" charset="-122"/>
              </a:rPr>
              <a:t>大局。</a:t>
            </a:r>
            <a:endParaRPr lang="zh-CN" altLang="en-US" b="1" dirty="0">
              <a:latin typeface="华文中宋" pitchFamily="2" charset="-122"/>
              <a:ea typeface="华文中宋" pitchFamily="2" charset="-122"/>
            </a:endParaRP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组合 16"/>
          <p:cNvGrpSpPr/>
          <p:nvPr/>
        </p:nvGrpSpPr>
        <p:grpSpPr>
          <a:xfrm>
            <a:off x="3" y="16096"/>
            <a:ext cx="3219448" cy="831630"/>
            <a:chOff x="365189" y="642425"/>
            <a:chExt cx="2150896" cy="867964"/>
          </a:xfrm>
        </p:grpSpPr>
        <p:sp>
          <p:nvSpPr>
            <p:cNvPr id="22" name="矩形 21"/>
            <p:cNvSpPr/>
            <p:nvPr/>
          </p:nvSpPr>
          <p:spPr>
            <a:xfrm>
              <a:off x="1135183" y="808597"/>
              <a:ext cx="1380902"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3" name="TextBox 4"/>
            <p:cNvSpPr txBox="1"/>
            <p:nvPr/>
          </p:nvSpPr>
          <p:spPr>
            <a:xfrm>
              <a:off x="1256091" y="883673"/>
              <a:ext cx="1180785" cy="385468"/>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一、总则</a:t>
              </a:r>
              <a:endParaRPr lang="zh-CN" altLang="en-US" sz="2400" b="1" spc="400" dirty="0">
                <a:solidFill>
                  <a:schemeClr val="bg1"/>
                </a:solidFill>
                <a:cs typeface="+mn-ea"/>
                <a:sym typeface="+mn-lt"/>
              </a:endParaRPr>
            </a:p>
          </p:txBody>
        </p:sp>
        <p:pic>
          <p:nvPicPr>
            <p:cNvPr id="24"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9" y="642425"/>
              <a:ext cx="655450" cy="867964"/>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4097" y="1057274"/>
            <a:ext cx="4966103" cy="1019177"/>
          </a:xfrm>
          <a:prstGeom prst="rect">
            <a:avLst/>
          </a:prstGeom>
          <a:noFill/>
          <a:ln>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1" name="TextBox 177"/>
          <p:cNvSpPr txBox="1"/>
          <p:nvPr/>
        </p:nvSpPr>
        <p:spPr>
          <a:xfrm>
            <a:off x="5396924" y="1252084"/>
            <a:ext cx="2756476" cy="707886"/>
          </a:xfrm>
          <a:prstGeom prst="rect">
            <a:avLst/>
          </a:prstGeom>
          <a:noFill/>
        </p:spPr>
        <p:txBody>
          <a:bodyPr wrap="square" rtlCol="0">
            <a:spAutoFit/>
          </a:bodyPr>
          <a:lstStyle/>
          <a:p>
            <a:pPr algn="dist"/>
            <a:r>
              <a:rPr lang="zh-CN" altLang="en-US" sz="4000" b="1" dirty="0">
                <a:solidFill>
                  <a:srgbClr val="9F0004"/>
                </a:solidFill>
                <a:cs typeface="+mn-ea"/>
                <a:sym typeface="+mn-lt"/>
              </a:rPr>
              <a:t>组织设置</a:t>
            </a:r>
          </a:p>
        </p:txBody>
      </p:sp>
      <p:cxnSp>
        <p:nvCxnSpPr>
          <p:cNvPr id="5" name="直接连接符 4"/>
          <p:cNvCxnSpPr/>
          <p:nvPr/>
        </p:nvCxnSpPr>
        <p:spPr>
          <a:xfrm>
            <a:off x="2825645" y="2355335"/>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2825645" y="2460870"/>
            <a:ext cx="63945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2825646" y="1057275"/>
            <a:ext cx="927204" cy="1019176"/>
            <a:chOff x="1916488" y="1995686"/>
            <a:chExt cx="999329" cy="1080120"/>
          </a:xfrm>
        </p:grpSpPr>
        <p:sp>
          <p:nvSpPr>
            <p:cNvPr id="10" name="矩形 9"/>
            <p:cNvSpPr/>
            <p:nvPr/>
          </p:nvSpPr>
          <p:spPr>
            <a:xfrm>
              <a:off x="1916488" y="1995686"/>
              <a:ext cx="999329" cy="108012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58" name="文本框 50"/>
            <p:cNvSpPr txBox="1"/>
            <p:nvPr/>
          </p:nvSpPr>
          <p:spPr>
            <a:xfrm>
              <a:off x="2035759" y="2172724"/>
              <a:ext cx="880058" cy="750216"/>
            </a:xfrm>
            <a:prstGeom prst="rect">
              <a:avLst/>
            </a:prstGeom>
            <a:noFill/>
          </p:spPr>
          <p:txBody>
            <a:bodyPr wrap="square" rtlCol="0">
              <a:spAutoFit/>
            </a:bodyPr>
            <a:lstStyle/>
            <a:p>
              <a:r>
                <a:rPr lang="zh-CN" altLang="en-US" sz="4000" dirty="0" smtClean="0">
                  <a:solidFill>
                    <a:schemeClr val="bg1"/>
                  </a:solidFill>
                  <a:cs typeface="+mn-ea"/>
                  <a:sym typeface="+mn-lt"/>
                </a:rPr>
                <a:t>二、</a:t>
              </a:r>
              <a:endParaRPr lang="zh-CN" altLang="en-US" sz="4000" dirty="0">
                <a:solidFill>
                  <a:schemeClr val="bg1"/>
                </a:solidFill>
                <a:cs typeface="+mn-ea"/>
                <a:sym typeface="+mn-lt"/>
              </a:endParaRPr>
            </a:p>
          </p:txBody>
        </p:sp>
      </p:grpSp>
      <p:sp>
        <p:nvSpPr>
          <p:cNvPr id="15" name="任意多边形 14"/>
          <p:cNvSpPr/>
          <p:nvPr/>
        </p:nvSpPr>
        <p:spPr>
          <a:xfrm flipH="1">
            <a:off x="2825643" y="2721096"/>
            <a:ext cx="1832081"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936309" y="2764711"/>
            <a:ext cx="2460615" cy="400110"/>
          </a:xfrm>
          <a:prstGeom prst="rect">
            <a:avLst/>
          </a:prstGeom>
        </p:spPr>
        <p:txBody>
          <a:bodyPr wrap="square">
            <a:spAutoFit/>
          </a:bodyPr>
          <a:lstStyle/>
          <a:p>
            <a:r>
              <a:rPr lang="zh-CN" altLang="en-US" sz="2000" b="1" dirty="0" smtClean="0">
                <a:solidFill>
                  <a:schemeClr val="bg1"/>
                </a:solidFill>
                <a:cs typeface="+mn-ea"/>
                <a:sym typeface="+mn-lt"/>
              </a:rPr>
              <a:t>组建方式</a:t>
            </a:r>
            <a:endParaRPr lang="zh-CN" altLang="en-US" sz="2000" b="1" dirty="0">
              <a:solidFill>
                <a:schemeClr val="bg1"/>
              </a:solidFill>
              <a:cs typeface="+mn-ea"/>
              <a:sym typeface="+mn-lt"/>
            </a:endParaRPr>
          </a:p>
        </p:txBody>
      </p:sp>
      <p:sp>
        <p:nvSpPr>
          <p:cNvPr id="9" name="矩形 8"/>
          <p:cNvSpPr/>
          <p:nvPr/>
        </p:nvSpPr>
        <p:spPr>
          <a:xfrm>
            <a:off x="3344578" y="3291185"/>
            <a:ext cx="7323422" cy="369332"/>
          </a:xfrm>
          <a:prstGeom prst="rect">
            <a:avLst/>
          </a:prstGeom>
        </p:spPr>
        <p:txBody>
          <a:bodyPr wrap="square">
            <a:spAutoFit/>
          </a:bodyPr>
          <a:lstStyle/>
          <a:p>
            <a:r>
              <a:rPr lang="zh-CN" altLang="en-US" b="1" dirty="0">
                <a:latin typeface="华文中宋" pitchFamily="2" charset="-122"/>
                <a:ea typeface="华文中宋" pitchFamily="2" charset="-122"/>
              </a:rPr>
              <a:t>党支部设置一般以单位、区域为主，以单独组建为主要方式。</a:t>
            </a:r>
          </a:p>
        </p:txBody>
      </p:sp>
      <p:sp>
        <p:nvSpPr>
          <p:cNvPr id="18" name="任意多边形 17"/>
          <p:cNvSpPr/>
          <p:nvPr/>
        </p:nvSpPr>
        <p:spPr>
          <a:xfrm flipH="1">
            <a:off x="2825646" y="3793094"/>
            <a:ext cx="1832078"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9" name="矩形 18"/>
          <p:cNvSpPr/>
          <p:nvPr/>
        </p:nvSpPr>
        <p:spPr>
          <a:xfrm>
            <a:off x="2936309" y="3833655"/>
            <a:ext cx="2460615" cy="400110"/>
          </a:xfrm>
          <a:prstGeom prst="rect">
            <a:avLst/>
          </a:prstGeom>
        </p:spPr>
        <p:txBody>
          <a:bodyPr wrap="square">
            <a:spAutoFit/>
          </a:bodyPr>
          <a:lstStyle/>
          <a:p>
            <a:r>
              <a:rPr lang="zh-CN" altLang="en-US" sz="2000" b="1" dirty="0" smtClean="0">
                <a:solidFill>
                  <a:schemeClr val="bg1"/>
                </a:solidFill>
                <a:cs typeface="+mn-ea"/>
                <a:sym typeface="+mn-lt"/>
              </a:rPr>
              <a:t>设立范围</a:t>
            </a:r>
            <a:endParaRPr lang="zh-CN" altLang="en-US" sz="2000" b="1" dirty="0">
              <a:solidFill>
                <a:schemeClr val="bg1"/>
              </a:solidFill>
              <a:cs typeface="+mn-ea"/>
              <a:sym typeface="+mn-lt"/>
            </a:endParaRPr>
          </a:p>
        </p:txBody>
      </p:sp>
      <p:sp>
        <p:nvSpPr>
          <p:cNvPr id="20" name="矩形 19"/>
          <p:cNvSpPr/>
          <p:nvPr/>
        </p:nvSpPr>
        <p:spPr>
          <a:xfrm>
            <a:off x="3365448" y="4372570"/>
            <a:ext cx="7323422" cy="646331"/>
          </a:xfrm>
          <a:prstGeom prst="rect">
            <a:avLst/>
          </a:prstGeom>
        </p:spPr>
        <p:txBody>
          <a:bodyPr wrap="square">
            <a:spAutoFit/>
          </a:bodyPr>
          <a:lstStyle/>
          <a:p>
            <a:r>
              <a:rPr lang="zh-CN" altLang="en-US" b="1" dirty="0">
                <a:latin typeface="华文中宋" pitchFamily="2" charset="-122"/>
                <a:ea typeface="华文中宋" pitchFamily="2" charset="-122"/>
              </a:rPr>
              <a:t>企业、农村、机关、学校、科研院所、社区、社会组织、人民解放军和武警部队连（中）队以及其他基层单位。</a:t>
            </a: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p:cNvSpPr/>
          <p:nvPr/>
        </p:nvSpPr>
        <p:spPr>
          <a:xfrm>
            <a:off x="5396924" y="5248275"/>
            <a:ext cx="4851976" cy="685800"/>
          </a:xfrm>
          <a:prstGeom prst="rect">
            <a:avLst/>
          </a:prstGeom>
          <a:solidFill>
            <a:srgbClr val="9F000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cs typeface="+mn-ea"/>
                <a:sym typeface="+mn-lt"/>
              </a:rPr>
              <a:t>凡是有正式党员</a:t>
            </a:r>
            <a:r>
              <a:rPr lang="en-US" altLang="zh-CN" sz="1600" b="1" dirty="0">
                <a:cs typeface="+mn-ea"/>
                <a:sym typeface="+mn-lt"/>
              </a:rPr>
              <a:t>3</a:t>
            </a:r>
            <a:r>
              <a:rPr lang="zh-CN" altLang="en-US" sz="1600" b="1" dirty="0">
                <a:cs typeface="+mn-ea"/>
                <a:sym typeface="+mn-lt"/>
              </a:rPr>
              <a:t>人以上的，都应当成立党支部。</a:t>
            </a:r>
          </a:p>
          <a:p>
            <a:pPr algn="ctr"/>
            <a:r>
              <a:rPr lang="zh-CN" altLang="en-US" sz="1600" b="1" dirty="0">
                <a:cs typeface="+mn-ea"/>
                <a:sym typeface="+mn-lt"/>
              </a:rPr>
              <a:t>　　党支部党员人数一般不超过</a:t>
            </a:r>
            <a:r>
              <a:rPr lang="en-US" altLang="zh-CN" sz="1600" b="1" dirty="0">
                <a:cs typeface="+mn-ea"/>
                <a:sym typeface="+mn-lt"/>
              </a:rPr>
              <a:t>50</a:t>
            </a:r>
            <a:r>
              <a:rPr lang="zh-CN" altLang="en-US" sz="1600" b="1" dirty="0">
                <a:cs typeface="+mn-ea"/>
                <a:sym typeface="+mn-lt"/>
              </a:rPr>
              <a:t>人。</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14"/>
          <p:cNvSpPr/>
          <p:nvPr/>
        </p:nvSpPr>
        <p:spPr>
          <a:xfrm flipH="1">
            <a:off x="2149367" y="1301871"/>
            <a:ext cx="4099032" cy="473704"/>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260034" y="1326436"/>
            <a:ext cx="3559741" cy="400110"/>
          </a:xfrm>
          <a:prstGeom prst="rect">
            <a:avLst/>
          </a:prstGeom>
        </p:spPr>
        <p:txBody>
          <a:bodyPr wrap="square">
            <a:spAutoFit/>
          </a:bodyPr>
          <a:lstStyle/>
          <a:p>
            <a:r>
              <a:rPr lang="zh-CN" altLang="en-US" sz="2000" b="1" dirty="0">
                <a:solidFill>
                  <a:schemeClr val="bg1"/>
                </a:solidFill>
                <a:cs typeface="+mn-ea"/>
                <a:sym typeface="+mn-lt"/>
              </a:rPr>
              <a:t>结合实际创新党支部设置形式</a:t>
            </a:r>
          </a:p>
        </p:txBody>
      </p:sp>
      <p:sp>
        <p:nvSpPr>
          <p:cNvPr id="9" name="矩形 8"/>
          <p:cNvSpPr/>
          <p:nvPr/>
        </p:nvSpPr>
        <p:spPr>
          <a:xfrm>
            <a:off x="2344452" y="2100560"/>
            <a:ext cx="8685498" cy="3000821"/>
          </a:xfrm>
          <a:prstGeom prst="rect">
            <a:avLst/>
          </a:prstGeom>
        </p:spPr>
        <p:txBody>
          <a:bodyPr wrap="square">
            <a:spAutoFit/>
          </a:bodyPr>
          <a:lstStyle/>
          <a:p>
            <a:pPr>
              <a:lnSpc>
                <a:spcPct val="150000"/>
              </a:lnSpc>
            </a:pPr>
            <a:r>
              <a:rPr lang="zh-CN" altLang="en-US" b="1" dirty="0" smtClean="0">
                <a:latin typeface="华文中宋" pitchFamily="2" charset="-122"/>
                <a:ea typeface="华文中宋" pitchFamily="2" charset="-122"/>
              </a:rPr>
              <a:t>      规模</a:t>
            </a:r>
            <a:r>
              <a:rPr lang="zh-CN" altLang="en-US" b="1" dirty="0">
                <a:latin typeface="华文中宋" pitchFamily="2" charset="-122"/>
                <a:ea typeface="华文中宋" pitchFamily="2" charset="-122"/>
              </a:rPr>
              <a:t>较大、跨区域的</a:t>
            </a:r>
            <a:r>
              <a:rPr lang="zh-CN" altLang="en-US" b="1" dirty="0">
                <a:solidFill>
                  <a:srgbClr val="FF0000"/>
                </a:solidFill>
                <a:latin typeface="华文中宋" pitchFamily="2" charset="-122"/>
                <a:ea typeface="华文中宋" pitchFamily="2" charset="-122"/>
              </a:rPr>
              <a:t>农民专业合作组织，专业市场、商业街区、商务楼宇</a:t>
            </a:r>
            <a:r>
              <a:rPr lang="zh-CN" altLang="en-US" b="1" dirty="0">
                <a:latin typeface="华文中宋" pitchFamily="2" charset="-122"/>
                <a:ea typeface="华文中宋" pitchFamily="2" charset="-122"/>
              </a:rPr>
              <a:t>等，符合条件的，应当成立党支部</a:t>
            </a:r>
            <a:r>
              <a:rPr lang="zh-CN" altLang="en-US" b="1" dirty="0" smtClean="0">
                <a:latin typeface="华文中宋" pitchFamily="2" charset="-122"/>
                <a:ea typeface="华文中宋" pitchFamily="2" charset="-122"/>
              </a:rPr>
              <a:t>。</a:t>
            </a:r>
            <a:endParaRPr lang="en-US" altLang="zh-CN" b="1" dirty="0" smtClean="0">
              <a:latin typeface="华文中宋" pitchFamily="2" charset="-122"/>
              <a:ea typeface="华文中宋" pitchFamily="2" charset="-122"/>
            </a:endParaRPr>
          </a:p>
          <a:p>
            <a:pPr>
              <a:lnSpc>
                <a:spcPct val="150000"/>
              </a:lnSpc>
            </a:pPr>
            <a:r>
              <a:rPr lang="zh-CN" altLang="en-US" b="1" dirty="0" smtClean="0">
                <a:latin typeface="华文中宋" pitchFamily="2" charset="-122"/>
                <a:ea typeface="华文中宋" pitchFamily="2" charset="-122"/>
              </a:rPr>
              <a:t>      </a:t>
            </a:r>
            <a:r>
              <a:rPr lang="zh-CN" altLang="en-US" b="1" dirty="0" smtClean="0">
                <a:solidFill>
                  <a:srgbClr val="FF0000"/>
                </a:solidFill>
                <a:latin typeface="华文中宋" pitchFamily="2" charset="-122"/>
                <a:ea typeface="华文中宋" pitchFamily="2" charset="-122"/>
              </a:rPr>
              <a:t>正式</a:t>
            </a:r>
            <a:r>
              <a:rPr lang="zh-CN" altLang="en-US" b="1" dirty="0">
                <a:solidFill>
                  <a:srgbClr val="FF0000"/>
                </a:solidFill>
                <a:latin typeface="华文中宋" pitchFamily="2" charset="-122"/>
                <a:ea typeface="华文中宋" pitchFamily="2" charset="-122"/>
              </a:rPr>
              <a:t>党员不足</a:t>
            </a:r>
            <a:r>
              <a:rPr lang="en-US" altLang="zh-CN" b="1" dirty="0">
                <a:solidFill>
                  <a:srgbClr val="FF0000"/>
                </a:solidFill>
                <a:latin typeface="华文中宋" pitchFamily="2" charset="-122"/>
                <a:ea typeface="华文中宋" pitchFamily="2" charset="-122"/>
              </a:rPr>
              <a:t>3</a:t>
            </a:r>
            <a:r>
              <a:rPr lang="zh-CN" altLang="en-US" b="1" dirty="0">
                <a:solidFill>
                  <a:srgbClr val="FF0000"/>
                </a:solidFill>
                <a:latin typeface="华文中宋" pitchFamily="2" charset="-122"/>
                <a:ea typeface="华文中宋" pitchFamily="2" charset="-122"/>
              </a:rPr>
              <a:t>人的单位</a:t>
            </a:r>
            <a:r>
              <a:rPr lang="zh-CN" altLang="en-US" b="1" dirty="0">
                <a:latin typeface="华文中宋" pitchFamily="2" charset="-122"/>
                <a:ea typeface="华文中宋" pitchFamily="2" charset="-122"/>
              </a:rPr>
              <a:t>，应当按照地域相邻、行业相近、规模适当、便于管理的原则，</a:t>
            </a:r>
            <a:r>
              <a:rPr lang="zh-CN" altLang="en-US" b="1" dirty="0">
                <a:solidFill>
                  <a:srgbClr val="FF0000"/>
                </a:solidFill>
                <a:latin typeface="华文中宋" pitchFamily="2" charset="-122"/>
                <a:ea typeface="华文中宋" pitchFamily="2" charset="-122"/>
              </a:rPr>
              <a:t>成立联合党支部</a:t>
            </a:r>
            <a:r>
              <a:rPr lang="zh-CN" altLang="en-US" b="1" dirty="0">
                <a:latin typeface="华文中宋" pitchFamily="2" charset="-122"/>
                <a:ea typeface="华文中宋" pitchFamily="2" charset="-122"/>
              </a:rPr>
              <a:t>。联合党支部覆盖单位一般不超过</a:t>
            </a:r>
            <a:r>
              <a:rPr lang="en-US" altLang="zh-CN" b="1" dirty="0">
                <a:latin typeface="华文中宋" pitchFamily="2" charset="-122"/>
                <a:ea typeface="华文中宋" pitchFamily="2" charset="-122"/>
              </a:rPr>
              <a:t>5</a:t>
            </a:r>
            <a:r>
              <a:rPr lang="zh-CN" altLang="en-US" b="1" dirty="0">
                <a:latin typeface="华文中宋" pitchFamily="2" charset="-122"/>
                <a:ea typeface="华文中宋" pitchFamily="2" charset="-122"/>
              </a:rPr>
              <a:t>个</a:t>
            </a:r>
            <a:r>
              <a:rPr lang="zh-CN" altLang="en-US" b="1" dirty="0" smtClean="0">
                <a:latin typeface="华文中宋" pitchFamily="2" charset="-122"/>
                <a:ea typeface="华文中宋" pitchFamily="2" charset="-122"/>
              </a:rPr>
              <a:t>。</a:t>
            </a:r>
            <a:endParaRPr lang="en-US" altLang="zh-CN" b="1" dirty="0" smtClean="0">
              <a:latin typeface="华文中宋" pitchFamily="2" charset="-122"/>
              <a:ea typeface="华文中宋" pitchFamily="2" charset="-122"/>
            </a:endParaRPr>
          </a:p>
          <a:p>
            <a:pPr>
              <a:lnSpc>
                <a:spcPct val="150000"/>
              </a:lnSpc>
            </a:pPr>
            <a:r>
              <a:rPr lang="zh-CN" altLang="en-US" b="1" dirty="0" smtClean="0">
                <a:latin typeface="华文中宋" pitchFamily="2" charset="-122"/>
                <a:ea typeface="华文中宋" pitchFamily="2" charset="-122"/>
              </a:rPr>
              <a:t>      </a:t>
            </a:r>
            <a:r>
              <a:rPr lang="zh-CN" altLang="en-US" b="1" dirty="0" smtClean="0">
                <a:solidFill>
                  <a:srgbClr val="FF0000"/>
                </a:solidFill>
                <a:latin typeface="华文中宋" pitchFamily="2" charset="-122"/>
                <a:ea typeface="华文中宋" pitchFamily="2" charset="-122"/>
              </a:rPr>
              <a:t>为期</a:t>
            </a:r>
            <a:r>
              <a:rPr lang="en-US" altLang="zh-CN" b="1" dirty="0">
                <a:solidFill>
                  <a:srgbClr val="FF0000"/>
                </a:solidFill>
                <a:latin typeface="华文中宋" pitchFamily="2" charset="-122"/>
                <a:ea typeface="华文中宋" pitchFamily="2" charset="-122"/>
              </a:rPr>
              <a:t>6</a:t>
            </a:r>
            <a:r>
              <a:rPr lang="zh-CN" altLang="en-US" b="1" dirty="0">
                <a:solidFill>
                  <a:srgbClr val="FF0000"/>
                </a:solidFill>
                <a:latin typeface="华文中宋" pitchFamily="2" charset="-122"/>
                <a:ea typeface="华文中宋" pitchFamily="2" charset="-122"/>
              </a:rPr>
              <a:t>个月以上的工程、工作项目</a:t>
            </a:r>
            <a:r>
              <a:rPr lang="zh-CN" altLang="en-US" b="1" dirty="0">
                <a:latin typeface="华文中宋" pitchFamily="2" charset="-122"/>
                <a:ea typeface="华文中宋" pitchFamily="2" charset="-122"/>
              </a:rPr>
              <a:t>等，符合条件的，应当成立党支部</a:t>
            </a:r>
            <a:r>
              <a:rPr lang="zh-CN" altLang="en-US" b="1" dirty="0" smtClean="0">
                <a:latin typeface="华文中宋" pitchFamily="2" charset="-122"/>
                <a:ea typeface="华文中宋" pitchFamily="2" charset="-122"/>
              </a:rPr>
              <a:t>。</a:t>
            </a:r>
            <a:endParaRPr lang="en-US" altLang="zh-CN" b="1" dirty="0" smtClean="0">
              <a:latin typeface="华文中宋" pitchFamily="2" charset="-122"/>
              <a:ea typeface="华文中宋" pitchFamily="2" charset="-122"/>
            </a:endParaRPr>
          </a:p>
          <a:p>
            <a:pPr>
              <a:lnSpc>
                <a:spcPct val="150000"/>
              </a:lnSpc>
            </a:pPr>
            <a:r>
              <a:rPr lang="zh-CN" altLang="en-US" b="1" dirty="0" smtClean="0">
                <a:latin typeface="华文中宋" pitchFamily="2" charset="-122"/>
                <a:ea typeface="华文中宋" pitchFamily="2" charset="-122"/>
              </a:rPr>
              <a:t>      流动</a:t>
            </a:r>
            <a:r>
              <a:rPr lang="zh-CN" altLang="en-US" b="1" dirty="0">
                <a:latin typeface="华文中宋" pitchFamily="2" charset="-122"/>
                <a:ea typeface="华文中宋" pitchFamily="2" charset="-122"/>
              </a:rPr>
              <a:t>党员较多，工作地或者居住地相对固定集中，应当由流出地党组织商流入地党组织，依托园区、商会、行业协会、驻外地办事机构等成立</a:t>
            </a:r>
            <a:r>
              <a:rPr lang="zh-CN" altLang="en-US" b="1" dirty="0">
                <a:solidFill>
                  <a:srgbClr val="FF0000"/>
                </a:solidFill>
                <a:latin typeface="华文中宋" pitchFamily="2" charset="-122"/>
                <a:ea typeface="华文中宋" pitchFamily="2" charset="-122"/>
              </a:rPr>
              <a:t>流动党员党支部</a:t>
            </a:r>
            <a:r>
              <a:rPr lang="zh-CN" altLang="en-US" b="1" dirty="0">
                <a:latin typeface="华文中宋" pitchFamily="2" charset="-122"/>
                <a:ea typeface="华文中宋" pitchFamily="2" charset="-122"/>
              </a:rPr>
              <a:t>。</a:t>
            </a: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468"/>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二、组织设置</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14"/>
          <p:cNvSpPr/>
          <p:nvPr/>
        </p:nvSpPr>
        <p:spPr>
          <a:xfrm flipH="1">
            <a:off x="2149475" y="1301750"/>
            <a:ext cx="1802130"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259965" y="1326515"/>
            <a:ext cx="1466850" cy="398780"/>
          </a:xfrm>
          <a:prstGeom prst="rect">
            <a:avLst/>
          </a:prstGeom>
        </p:spPr>
        <p:txBody>
          <a:bodyPr wrap="square">
            <a:spAutoFit/>
          </a:bodyPr>
          <a:lstStyle/>
          <a:p>
            <a:r>
              <a:rPr lang="zh-CN" altLang="en-US" sz="2000" b="1" dirty="0">
                <a:solidFill>
                  <a:schemeClr val="bg1"/>
                </a:solidFill>
                <a:cs typeface="+mn-ea"/>
                <a:sym typeface="+mn-lt"/>
              </a:rPr>
              <a:t>设立程序</a:t>
            </a:r>
          </a:p>
        </p:txBody>
      </p:sp>
      <p:sp>
        <p:nvSpPr>
          <p:cNvPr id="9" name="矩形 8"/>
          <p:cNvSpPr/>
          <p:nvPr/>
        </p:nvSpPr>
        <p:spPr>
          <a:xfrm>
            <a:off x="2750820" y="2100580"/>
            <a:ext cx="1511300" cy="506730"/>
          </a:xfrm>
          <a:prstGeom prst="rect">
            <a:avLst/>
          </a:prstGeom>
        </p:spPr>
        <p:txBody>
          <a:bodyPr wrap="square">
            <a:spAutoFit/>
          </a:bodyPr>
          <a:lstStyle/>
          <a:p>
            <a:pPr>
              <a:lnSpc>
                <a:spcPct val="150000"/>
              </a:lnSpc>
            </a:pPr>
            <a:r>
              <a:rPr lang="zh-CN" altLang="en-US" b="1" dirty="0" smtClean="0">
                <a:latin typeface="华文中宋" pitchFamily="2" charset="-122"/>
                <a:ea typeface="华文中宋" pitchFamily="2" charset="-122"/>
              </a:rPr>
              <a:t>基层单位</a:t>
            </a:r>
            <a:endParaRPr lang="zh-CN" altLang="en-US" b="1" dirty="0">
              <a:latin typeface="华文中宋" pitchFamily="2" charset="-122"/>
              <a:ea typeface="华文中宋" pitchFamily="2" charset="-122"/>
            </a:endParaRP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468"/>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二、组织设置</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燕尾形箭头 1"/>
          <p:cNvSpPr/>
          <p:nvPr/>
        </p:nvSpPr>
        <p:spPr>
          <a:xfrm>
            <a:off x="4530090" y="2214245"/>
            <a:ext cx="868680" cy="24193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5916930" y="2049780"/>
            <a:ext cx="1511300" cy="506730"/>
          </a:xfrm>
          <a:prstGeom prst="rect">
            <a:avLst/>
          </a:prstGeom>
        </p:spPr>
        <p:txBody>
          <a:bodyPr wrap="square">
            <a:spAutoFit/>
          </a:bodyPr>
          <a:lstStyle/>
          <a:p>
            <a:pPr>
              <a:lnSpc>
                <a:spcPct val="150000"/>
              </a:lnSpc>
            </a:pPr>
            <a:r>
              <a:rPr lang="zh-CN" altLang="en-US" b="1" dirty="0" smtClean="0">
                <a:latin typeface="华文中宋" pitchFamily="2" charset="-122"/>
                <a:ea typeface="华文中宋" pitchFamily="2" charset="-122"/>
              </a:rPr>
              <a:t> 提出申请</a:t>
            </a:r>
            <a:endParaRPr lang="zh-CN" altLang="en-US" b="1" dirty="0">
              <a:latin typeface="华文中宋" pitchFamily="2" charset="-122"/>
              <a:ea typeface="华文中宋" pitchFamily="2" charset="-122"/>
            </a:endParaRPr>
          </a:p>
        </p:txBody>
      </p:sp>
      <p:sp>
        <p:nvSpPr>
          <p:cNvPr id="4" name="矩形 3"/>
          <p:cNvSpPr/>
          <p:nvPr/>
        </p:nvSpPr>
        <p:spPr>
          <a:xfrm>
            <a:off x="2750820" y="2856230"/>
            <a:ext cx="2237740" cy="645160"/>
          </a:xfrm>
          <a:prstGeom prst="rect">
            <a:avLst/>
          </a:prstGeom>
        </p:spPr>
        <p:txBody>
          <a:bodyPr wrap="square">
            <a:spAutoFit/>
          </a:bodyPr>
          <a:lstStyle/>
          <a:p>
            <a:pPr algn="l" fontAlgn="auto">
              <a:lnSpc>
                <a:spcPct val="100000"/>
              </a:lnSpc>
            </a:pPr>
            <a:r>
              <a:rPr lang="zh-CN" altLang="en-US" b="1" dirty="0" smtClean="0">
                <a:latin typeface="华文中宋" pitchFamily="2" charset="-122"/>
                <a:ea typeface="华文中宋" pitchFamily="2" charset="-122"/>
              </a:rPr>
              <a:t>所在乡镇（街道）或者单位基层党委</a:t>
            </a:r>
          </a:p>
        </p:txBody>
      </p:sp>
      <p:sp>
        <p:nvSpPr>
          <p:cNvPr id="5" name="燕尾形箭头 4"/>
          <p:cNvSpPr/>
          <p:nvPr/>
        </p:nvSpPr>
        <p:spPr>
          <a:xfrm>
            <a:off x="5052695" y="3120390"/>
            <a:ext cx="499745" cy="28067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891530" y="2856230"/>
            <a:ext cx="3528060" cy="645160"/>
          </a:xfrm>
          <a:prstGeom prst="rect">
            <a:avLst/>
          </a:prstGeom>
        </p:spPr>
        <p:txBody>
          <a:bodyPr wrap="square">
            <a:spAutoFit/>
          </a:bodyPr>
          <a:lstStyle/>
          <a:p>
            <a:pPr fontAlgn="auto">
              <a:lnSpc>
                <a:spcPct val="100000"/>
              </a:lnSpc>
            </a:pPr>
            <a:r>
              <a:rPr lang="en-US" altLang="zh-CN" b="1" dirty="0" smtClean="0">
                <a:latin typeface="华文中宋" pitchFamily="2" charset="-122"/>
                <a:ea typeface="华文中宋" pitchFamily="2" charset="-122"/>
              </a:rPr>
              <a:t> </a:t>
            </a:r>
            <a:r>
              <a:rPr lang="zh-CN" altLang="en-US" b="1" dirty="0" smtClean="0">
                <a:latin typeface="华文中宋" pitchFamily="2" charset="-122"/>
                <a:ea typeface="华文中宋" pitchFamily="2" charset="-122"/>
              </a:rPr>
              <a:t>召开会议研究决定并批复</a:t>
            </a:r>
          </a:p>
          <a:p>
            <a:pPr fontAlgn="auto">
              <a:lnSpc>
                <a:spcPct val="100000"/>
              </a:lnSpc>
            </a:pPr>
            <a:r>
              <a:rPr lang="zh-CN" altLang="en-US" b="1" dirty="0" smtClean="0">
                <a:latin typeface="华文中宋" pitchFamily="2" charset="-122"/>
                <a:ea typeface="华文中宋" pitchFamily="2" charset="-122"/>
              </a:rPr>
              <a:t>（</a:t>
            </a:r>
            <a:r>
              <a:rPr lang="zh-CN" altLang="en-US" b="1" dirty="0" smtClean="0">
                <a:latin typeface="华文中宋" pitchFamily="2" charset="-122"/>
                <a:ea typeface="华文中宋" pitchFamily="2" charset="-122"/>
                <a:sym typeface="+mn-ea"/>
              </a:rPr>
              <a:t>批复时间一般不超过1个月</a:t>
            </a:r>
            <a:r>
              <a:rPr lang="zh-CN" altLang="en-US" b="1" dirty="0" smtClean="0">
                <a:latin typeface="华文中宋" pitchFamily="2" charset="-122"/>
                <a:ea typeface="华文中宋" pitchFamily="2" charset="-122"/>
              </a:rPr>
              <a:t>）</a:t>
            </a:r>
          </a:p>
        </p:txBody>
      </p:sp>
      <p:sp>
        <p:nvSpPr>
          <p:cNvPr id="7" name="矩形 6"/>
          <p:cNvSpPr/>
          <p:nvPr/>
        </p:nvSpPr>
        <p:spPr>
          <a:xfrm>
            <a:off x="2750820" y="3813175"/>
            <a:ext cx="1779270" cy="645160"/>
          </a:xfrm>
          <a:prstGeom prst="rect">
            <a:avLst/>
          </a:prstGeom>
        </p:spPr>
        <p:txBody>
          <a:bodyPr wrap="square">
            <a:spAutoFit/>
          </a:bodyPr>
          <a:lstStyle/>
          <a:p>
            <a:pPr algn="l" fontAlgn="auto">
              <a:lnSpc>
                <a:spcPct val="100000"/>
              </a:lnSpc>
            </a:pPr>
            <a:r>
              <a:rPr lang="zh-CN" altLang="en-US" b="1" dirty="0" smtClean="0">
                <a:latin typeface="华文中宋" pitchFamily="2" charset="-122"/>
                <a:ea typeface="华文中宋" pitchFamily="2" charset="-122"/>
              </a:rPr>
              <a:t>基层单位召开党员大会</a:t>
            </a:r>
          </a:p>
        </p:txBody>
      </p:sp>
      <p:sp>
        <p:nvSpPr>
          <p:cNvPr id="8" name="燕尾形箭头 7"/>
          <p:cNvSpPr/>
          <p:nvPr/>
        </p:nvSpPr>
        <p:spPr>
          <a:xfrm>
            <a:off x="4874895" y="3989705"/>
            <a:ext cx="499745" cy="2921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701030" y="3813175"/>
            <a:ext cx="3528060" cy="645160"/>
          </a:xfrm>
          <a:prstGeom prst="rect">
            <a:avLst/>
          </a:prstGeom>
        </p:spPr>
        <p:txBody>
          <a:bodyPr wrap="square">
            <a:spAutoFit/>
          </a:bodyPr>
          <a:lstStyle/>
          <a:p>
            <a:pPr fontAlgn="auto">
              <a:lnSpc>
                <a:spcPct val="100000"/>
              </a:lnSpc>
            </a:pPr>
            <a:r>
              <a:rPr lang="zh-CN" altLang="en-US" b="1" dirty="0" smtClean="0">
                <a:latin typeface="华文中宋" pitchFamily="2" charset="-122"/>
                <a:ea typeface="华文中宋" pitchFamily="2" charset="-122"/>
              </a:rPr>
              <a:t>选举产生党支部委员会或者不设委员会的党支部书记、副书记</a:t>
            </a:r>
          </a:p>
        </p:txBody>
      </p:sp>
      <p:sp>
        <p:nvSpPr>
          <p:cNvPr id="11" name="右弧形箭头 10"/>
          <p:cNvSpPr/>
          <p:nvPr/>
        </p:nvSpPr>
        <p:spPr>
          <a:xfrm>
            <a:off x="9698990" y="4091940"/>
            <a:ext cx="484505" cy="664845"/>
          </a:xfrm>
          <a:prstGeom prst="curvedLeftArrow">
            <a:avLst>
              <a:gd name="adj1" fmla="val 25000"/>
              <a:gd name="adj2" fmla="val 50000"/>
              <a:gd name="adj3" fmla="val 323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矩形 11"/>
          <p:cNvSpPr/>
          <p:nvPr/>
        </p:nvSpPr>
        <p:spPr>
          <a:xfrm>
            <a:off x="6696075" y="4680585"/>
            <a:ext cx="3145155" cy="645160"/>
          </a:xfrm>
          <a:prstGeom prst="rect">
            <a:avLst/>
          </a:prstGeom>
        </p:spPr>
        <p:txBody>
          <a:bodyPr wrap="square">
            <a:spAutoFit/>
          </a:bodyPr>
          <a:lstStyle/>
          <a:p>
            <a:pPr algn="l" fontAlgn="auto">
              <a:lnSpc>
                <a:spcPct val="100000"/>
              </a:lnSpc>
            </a:pPr>
            <a:r>
              <a:rPr lang="zh-CN" altLang="en-US" b="1" dirty="0" smtClean="0">
                <a:latin typeface="华文中宋" pitchFamily="2" charset="-122"/>
                <a:ea typeface="华文中宋" pitchFamily="2" charset="-122"/>
              </a:rPr>
              <a:t>批复和选举结果由基层党委报上级党委组织部门备案</a:t>
            </a:r>
          </a:p>
        </p:txBody>
      </p:sp>
      <p:sp>
        <p:nvSpPr>
          <p:cNvPr id="13" name="矩形 12"/>
          <p:cNvSpPr/>
          <p:nvPr/>
        </p:nvSpPr>
        <p:spPr>
          <a:xfrm>
            <a:off x="5398770" y="5471795"/>
            <a:ext cx="4561840" cy="645160"/>
          </a:xfrm>
          <a:prstGeom prst="rect">
            <a:avLst/>
          </a:prstGeom>
        </p:spPr>
        <p:txBody>
          <a:bodyPr wrap="square">
            <a:spAutoFit/>
          </a:bodyPr>
          <a:lstStyle/>
          <a:p>
            <a:pPr algn="l" fontAlgn="auto">
              <a:lnSpc>
                <a:spcPct val="100000"/>
              </a:lnSpc>
            </a:pPr>
            <a:r>
              <a:rPr lang="en-US" altLang="zh-CN" b="1" dirty="0" smtClean="0">
                <a:latin typeface="华文中宋" pitchFamily="2" charset="-122"/>
                <a:ea typeface="华文中宋" pitchFamily="2" charset="-122"/>
              </a:rPr>
              <a:t>   </a:t>
            </a:r>
            <a:r>
              <a:rPr lang="zh-CN" altLang="en-US" b="1" dirty="0" smtClean="0">
                <a:latin typeface="华文中宋" pitchFamily="2" charset="-122"/>
                <a:ea typeface="华文中宋" pitchFamily="2" charset="-122"/>
              </a:rPr>
              <a:t>根据工作需要，上级党委可以直接作出在基层单位成立党支部的决定。</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14"/>
          <p:cNvSpPr/>
          <p:nvPr/>
        </p:nvSpPr>
        <p:spPr>
          <a:xfrm flipH="1">
            <a:off x="2149475" y="1301750"/>
            <a:ext cx="2380615" cy="473710"/>
          </a:xfrm>
          <a:custGeom>
            <a:avLst/>
            <a:gdLst>
              <a:gd name="connsiteX0" fmla="*/ 0 w 3006754"/>
              <a:gd name="connsiteY0" fmla="*/ 0 h 355278"/>
              <a:gd name="connsiteX1" fmla="*/ 3006754 w 3006754"/>
              <a:gd name="connsiteY1" fmla="*/ 0 h 355278"/>
              <a:gd name="connsiteX2" fmla="*/ 3006754 w 3006754"/>
              <a:gd name="connsiteY2" fmla="*/ 355278 h 355278"/>
              <a:gd name="connsiteX3" fmla="*/ 25157 w 3006754"/>
              <a:gd name="connsiteY3" fmla="*/ 355278 h 355278"/>
              <a:gd name="connsiteX4" fmla="*/ 47711 w 3006754"/>
              <a:gd name="connsiteY4" fmla="*/ 348230 h 355278"/>
              <a:gd name="connsiteX5" fmla="*/ 157659 w 3006754"/>
              <a:gd name="connsiteY5" fmla="*/ 181236 h 355278"/>
              <a:gd name="connsiteX6" fmla="*/ 13919 w 3006754"/>
              <a:gd name="connsiteY6" fmla="*/ 3682 h 355278"/>
              <a:gd name="connsiteX7" fmla="*/ 0 w 3006754"/>
              <a:gd name="connsiteY7" fmla="*/ 2269 h 355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6754" h="355278">
                <a:moveTo>
                  <a:pt x="0" y="0"/>
                </a:moveTo>
                <a:lnTo>
                  <a:pt x="3006754" y="0"/>
                </a:lnTo>
                <a:lnTo>
                  <a:pt x="3006754" y="355278"/>
                </a:lnTo>
                <a:lnTo>
                  <a:pt x="25157" y="355278"/>
                </a:lnTo>
                <a:lnTo>
                  <a:pt x="47711" y="348230"/>
                </a:lnTo>
                <a:cubicBezTo>
                  <a:pt x="112323" y="320717"/>
                  <a:pt x="157659" y="256307"/>
                  <a:pt x="157659" y="181236"/>
                </a:cubicBezTo>
                <a:cubicBezTo>
                  <a:pt x="157659" y="93654"/>
                  <a:pt x="95951" y="20582"/>
                  <a:pt x="13919" y="3682"/>
                </a:cubicBezTo>
                <a:lnTo>
                  <a:pt x="0" y="2269"/>
                </a:lnTo>
                <a:close/>
              </a:path>
            </a:pathLst>
          </a:custGeom>
          <a:solidFill>
            <a:srgbClr val="9F0004"/>
          </a:solidFill>
          <a:ln w="19050">
            <a:noFill/>
          </a:ln>
          <a:effectLst>
            <a:outerShdw blurRad="254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6" name="矩形 15"/>
          <p:cNvSpPr/>
          <p:nvPr/>
        </p:nvSpPr>
        <p:spPr>
          <a:xfrm>
            <a:off x="2259965" y="1326515"/>
            <a:ext cx="1887855" cy="398780"/>
          </a:xfrm>
          <a:prstGeom prst="rect">
            <a:avLst/>
          </a:prstGeom>
        </p:spPr>
        <p:txBody>
          <a:bodyPr wrap="square">
            <a:spAutoFit/>
          </a:bodyPr>
          <a:lstStyle/>
          <a:p>
            <a:r>
              <a:rPr lang="zh-CN" altLang="en-US" sz="2000" b="1" dirty="0">
                <a:solidFill>
                  <a:schemeClr val="bg1"/>
                </a:solidFill>
                <a:cs typeface="+mn-ea"/>
                <a:sym typeface="+mn-lt"/>
              </a:rPr>
              <a:t>调整或者撤销</a:t>
            </a:r>
          </a:p>
        </p:txBody>
      </p:sp>
      <p:sp>
        <p:nvSpPr>
          <p:cNvPr id="9" name="矩形 8"/>
          <p:cNvSpPr/>
          <p:nvPr/>
        </p:nvSpPr>
        <p:spPr>
          <a:xfrm>
            <a:off x="2750820" y="2164080"/>
            <a:ext cx="1189355"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【条件</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pic>
        <p:nvPicPr>
          <p:cNvPr id="21" name="Picture 269" descr="鸽子上"/>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0614101" y="31853"/>
            <a:ext cx="1577899" cy="1894084"/>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组合 23"/>
          <p:cNvGrpSpPr/>
          <p:nvPr/>
        </p:nvGrpSpPr>
        <p:grpSpPr>
          <a:xfrm>
            <a:off x="-1" y="16096"/>
            <a:ext cx="3952876" cy="831630"/>
            <a:chOff x="365187" y="642425"/>
            <a:chExt cx="1970210" cy="867964"/>
          </a:xfrm>
        </p:grpSpPr>
        <p:sp>
          <p:nvSpPr>
            <p:cNvPr id="25" name="矩形 24"/>
            <p:cNvSpPr/>
            <p:nvPr/>
          </p:nvSpPr>
          <p:spPr>
            <a:xfrm>
              <a:off x="941274" y="839465"/>
              <a:ext cx="1394123" cy="609715"/>
            </a:xfrm>
            <a:prstGeom prst="rect">
              <a:avLst/>
            </a:prstGeom>
            <a:solidFill>
              <a:srgbClr val="9F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26" name="TextBox 4"/>
            <p:cNvSpPr txBox="1"/>
            <p:nvPr/>
          </p:nvSpPr>
          <p:spPr>
            <a:xfrm>
              <a:off x="941273" y="940473"/>
              <a:ext cx="1388263" cy="385468"/>
            </a:xfrm>
            <a:prstGeom prst="rect">
              <a:avLst/>
            </a:prstGeom>
            <a:noFill/>
          </p:spPr>
          <p:txBody>
            <a:bodyPr wrap="square" lIns="0" tIns="0" rIns="0" bIns="0" rtlCol="0">
              <a:spAutoFit/>
            </a:bodyPr>
            <a:lstStyle/>
            <a:p>
              <a:pPr algn="ctr"/>
              <a:r>
                <a:rPr lang="zh-CN" altLang="en-US" sz="2400" b="1" spc="400" dirty="0" smtClean="0">
                  <a:solidFill>
                    <a:schemeClr val="bg1"/>
                  </a:solidFill>
                  <a:cs typeface="+mn-ea"/>
                  <a:sym typeface="+mn-lt"/>
                </a:rPr>
                <a:t>二、组织设置</a:t>
              </a:r>
              <a:endParaRPr lang="zh-CN" altLang="en-US" sz="2400" b="1" spc="400" dirty="0">
                <a:solidFill>
                  <a:schemeClr val="bg1"/>
                </a:solidFill>
                <a:cs typeface="+mn-ea"/>
                <a:sym typeface="+mn-lt"/>
              </a:endParaRPr>
            </a:p>
          </p:txBody>
        </p:sp>
        <p:pic>
          <p:nvPicPr>
            <p:cNvPr id="27" name="Picture 7" descr="C:\Documents and Settings\Administrator\桌面\ppt\党政素材\47534345445.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68" t="33369" r="22968" b="24570"/>
            <a:stretch>
              <a:fillRect/>
            </a:stretch>
          </p:blipFill>
          <p:spPr bwMode="auto">
            <a:xfrm>
              <a:off x="365187" y="642425"/>
              <a:ext cx="500054" cy="867964"/>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矩形 2"/>
          <p:cNvSpPr/>
          <p:nvPr/>
        </p:nvSpPr>
        <p:spPr>
          <a:xfrm>
            <a:off x="4147820" y="2189480"/>
            <a:ext cx="6630035" cy="922020"/>
          </a:xfrm>
          <a:prstGeom prst="rect">
            <a:avLst/>
          </a:prstGeom>
        </p:spPr>
        <p:txBody>
          <a:bodyPr wrap="square">
            <a:spAutoFit/>
          </a:bodyPr>
          <a:lstStyle/>
          <a:p>
            <a:pPr>
              <a:lnSpc>
                <a:spcPct val="150000"/>
              </a:lnSpc>
            </a:pPr>
            <a:r>
              <a:rPr lang="zh-CN" altLang="en-US" b="1" dirty="0" smtClean="0">
                <a:latin typeface="华文中宋" pitchFamily="2" charset="-122"/>
                <a:ea typeface="华文中宋" pitchFamily="2" charset="-122"/>
              </a:rPr>
              <a:t>    对因党员人数或者所在单位、区域等发生变化，不再符合设立条件的党支部，上级党组织应当及时予以调整或者撤销。</a:t>
            </a:r>
          </a:p>
        </p:txBody>
      </p:sp>
      <p:sp>
        <p:nvSpPr>
          <p:cNvPr id="14" name="矩形 13"/>
          <p:cNvSpPr/>
          <p:nvPr/>
        </p:nvSpPr>
        <p:spPr>
          <a:xfrm>
            <a:off x="2745105" y="3607435"/>
            <a:ext cx="1189355" cy="506730"/>
          </a:xfrm>
          <a:prstGeom prst="rect">
            <a:avLst/>
          </a:prstGeom>
        </p:spPr>
        <p:txBody>
          <a:bodyPr wrap="square">
            <a:spAutoFit/>
          </a:bodyPr>
          <a:lstStyle/>
          <a:p>
            <a:pPr>
              <a:lnSpc>
                <a:spcPct val="150000"/>
              </a:lnSpc>
            </a:pPr>
            <a:r>
              <a:rPr lang="zh-CN" altLang="en-US" b="1" dirty="0" smtClean="0">
                <a:solidFill>
                  <a:srgbClr val="FF0000"/>
                </a:solidFill>
                <a:latin typeface="宋体" panose="02010600030101010101" pitchFamily="2" charset="-122"/>
                <a:ea typeface="宋体" panose="02010600030101010101" pitchFamily="2" charset="-122"/>
              </a:rPr>
              <a:t>【程序</a:t>
            </a:r>
            <a:r>
              <a:rPr lang="zh-CN" altLang="en-US" b="1" dirty="0" smtClean="0">
                <a:solidFill>
                  <a:srgbClr val="FF0000"/>
                </a:solidFill>
                <a:latin typeface="宋体" panose="02010600030101010101" pitchFamily="2" charset="-122"/>
                <a:ea typeface="宋体" panose="02010600030101010101" pitchFamily="2" charset="-122"/>
                <a:sym typeface="+mn-ea"/>
              </a:rPr>
              <a:t>】</a:t>
            </a:r>
            <a:endParaRPr lang="zh-CN" altLang="en-US" b="1" dirty="0">
              <a:latin typeface="华文中宋" pitchFamily="2" charset="-122"/>
              <a:ea typeface="华文中宋" pitchFamily="2" charset="-122"/>
            </a:endParaRPr>
          </a:p>
        </p:txBody>
      </p:sp>
      <p:sp>
        <p:nvSpPr>
          <p:cNvPr id="17" name="矩形 16"/>
          <p:cNvSpPr/>
          <p:nvPr/>
        </p:nvSpPr>
        <p:spPr>
          <a:xfrm>
            <a:off x="4122420" y="3607435"/>
            <a:ext cx="6630035" cy="1337945"/>
          </a:xfrm>
          <a:prstGeom prst="rect">
            <a:avLst/>
          </a:prstGeom>
        </p:spPr>
        <p:txBody>
          <a:bodyPr wrap="square">
            <a:spAutoFit/>
          </a:bodyPr>
          <a:lstStyle/>
          <a:p>
            <a:pPr>
              <a:lnSpc>
                <a:spcPct val="150000"/>
              </a:lnSpc>
            </a:pPr>
            <a:r>
              <a:rPr lang="zh-CN" altLang="en-US" b="1" dirty="0" smtClean="0">
                <a:latin typeface="华文中宋" pitchFamily="2" charset="-122"/>
                <a:ea typeface="华文中宋" pitchFamily="2" charset="-122"/>
              </a:rPr>
              <a:t>    由党支部报所在乡镇（街道）或者单位基层党委批准，也可以由所在乡镇（街道）</a:t>
            </a:r>
            <a:r>
              <a:rPr lang="zh-CN" altLang="en-US" b="1" dirty="0" smtClean="0">
                <a:solidFill>
                  <a:srgbClr val="FF0000"/>
                </a:solidFill>
                <a:latin typeface="华文中宋" pitchFamily="2" charset="-122"/>
                <a:ea typeface="华文中宋" pitchFamily="2" charset="-122"/>
              </a:rPr>
              <a:t>或者 </a:t>
            </a:r>
            <a:r>
              <a:rPr lang="zh-CN" altLang="en-US" b="1" dirty="0" smtClean="0">
                <a:latin typeface="华文中宋" pitchFamily="2" charset="-122"/>
                <a:ea typeface="华文中宋" pitchFamily="2" charset="-122"/>
              </a:rPr>
              <a:t>单位基层党委直接作出决定，并报上级党委组织部门备案。</a:t>
            </a:r>
          </a:p>
        </p:txBody>
      </p:sp>
    </p:spTree>
  </p:cSld>
  <p:clrMapOvr>
    <a:masterClrMapping/>
  </p:clrMapOvr>
  <mc:AlternateContent xmlns:mc="http://schemas.openxmlformats.org/markup-compatibility/2006" xmlns:p14="http://schemas.microsoft.com/office/powerpoint/2010/main">
    <mc:Choice Requires="p14">
      <p:transition spd="slow" p14:dur="1300" advClick="0" advTm="0">
        <p14:pan dir="d"/>
      </p:transition>
    </mc:Choice>
    <mc:Fallback xmlns="">
      <p:transition spd="slow" advClick="0"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rgbClr val="000000"/>
      </a:dk1>
      <a:lt1>
        <a:srgbClr val="FFFFFF"/>
      </a:lt1>
      <a:dk2>
        <a:srgbClr val="768395"/>
      </a:dk2>
      <a:lt2>
        <a:srgbClr val="F0F0F0"/>
      </a:lt2>
      <a:accent1>
        <a:srgbClr val="C8050E"/>
      </a:accent1>
      <a:accent2>
        <a:srgbClr val="FC0F17"/>
      </a:accent2>
      <a:accent3>
        <a:srgbClr val="FC7376"/>
      </a:accent3>
      <a:accent4>
        <a:srgbClr val="595959"/>
      </a:accent4>
      <a:accent5>
        <a:srgbClr val="838383"/>
      </a:accent5>
      <a:accent6>
        <a:srgbClr val="C7C7C7"/>
      </a:accent6>
      <a:hlink>
        <a:srgbClr val="4472C4"/>
      </a:hlink>
      <a:folHlink>
        <a:srgbClr val="BFBFBF"/>
      </a:folHlink>
    </a:clrScheme>
    <a:fontScheme name="2wc1hyii">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C8050E"/>
    </a:accent1>
    <a:accent2>
      <a:srgbClr val="FC0F17"/>
    </a:accent2>
    <a:accent3>
      <a:srgbClr val="FC7376"/>
    </a:accent3>
    <a:accent4>
      <a:srgbClr val="595959"/>
    </a:accent4>
    <a:accent5>
      <a:srgbClr val="838383"/>
    </a:accent5>
    <a:accent6>
      <a:srgbClr val="C7C7C7"/>
    </a:accent6>
    <a:hlink>
      <a:srgbClr val="4472C4"/>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5"/>
    </a:dk2>
    <a:lt2>
      <a:srgbClr val="F0F0F0"/>
    </a:lt2>
    <a:accent1>
      <a:srgbClr val="C8050E"/>
    </a:accent1>
    <a:accent2>
      <a:srgbClr val="FC0F17"/>
    </a:accent2>
    <a:accent3>
      <a:srgbClr val="FC7376"/>
    </a:accent3>
    <a:accent4>
      <a:srgbClr val="595959"/>
    </a:accent4>
    <a:accent5>
      <a:srgbClr val="838383"/>
    </a:accent5>
    <a:accent6>
      <a:srgbClr val="C7C7C7"/>
    </a:accent6>
    <a:hlink>
      <a:srgbClr val="4472C4"/>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68395"/>
    </a:dk2>
    <a:lt2>
      <a:srgbClr val="F0F0F0"/>
    </a:lt2>
    <a:accent1>
      <a:srgbClr val="C8050E"/>
    </a:accent1>
    <a:accent2>
      <a:srgbClr val="FC0F17"/>
    </a:accent2>
    <a:accent3>
      <a:srgbClr val="FC7376"/>
    </a:accent3>
    <a:accent4>
      <a:srgbClr val="595959"/>
    </a:accent4>
    <a:accent5>
      <a:srgbClr val="838383"/>
    </a:accent5>
    <a:accent6>
      <a:srgbClr val="C7C7C7"/>
    </a:accent6>
    <a:hlink>
      <a:srgbClr val="4472C4"/>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68395"/>
    </a:dk2>
    <a:lt2>
      <a:srgbClr val="F0F0F0"/>
    </a:lt2>
    <a:accent1>
      <a:srgbClr val="C8050E"/>
    </a:accent1>
    <a:accent2>
      <a:srgbClr val="FC0F17"/>
    </a:accent2>
    <a:accent3>
      <a:srgbClr val="FC7376"/>
    </a:accent3>
    <a:accent4>
      <a:srgbClr val="595959"/>
    </a:accent4>
    <a:accent5>
      <a:srgbClr val="838383"/>
    </a:accent5>
    <a:accent6>
      <a:srgbClr val="C7C7C7"/>
    </a:accent6>
    <a:hlink>
      <a:srgbClr val="4472C4"/>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68395"/>
    </a:dk2>
    <a:lt2>
      <a:srgbClr val="F0F0F0"/>
    </a:lt2>
    <a:accent1>
      <a:srgbClr val="C8050E"/>
    </a:accent1>
    <a:accent2>
      <a:srgbClr val="FC0F17"/>
    </a:accent2>
    <a:accent3>
      <a:srgbClr val="FC7376"/>
    </a:accent3>
    <a:accent4>
      <a:srgbClr val="595959"/>
    </a:accent4>
    <a:accent5>
      <a:srgbClr val="838383"/>
    </a:accent5>
    <a:accent6>
      <a:srgbClr val="C7C7C7"/>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2177</Words>
  <Application>Microsoft Office PowerPoint</Application>
  <PresentationFormat>自定义</PresentationFormat>
  <Paragraphs>292</Paragraphs>
  <Slides>35</Slides>
  <Notes>35</Notes>
  <HiddenSlides>0</HiddenSlides>
  <MMClips>0</MMClips>
  <ScaleCrop>false</ScaleCrop>
  <HeadingPairs>
    <vt:vector size="4" baseType="variant">
      <vt:variant>
        <vt:lpstr>主题</vt:lpstr>
      </vt:variant>
      <vt:variant>
        <vt:i4>1</vt:i4>
      </vt:variant>
      <vt:variant>
        <vt:lpstr>幻灯片标题</vt:lpstr>
      </vt:variant>
      <vt:variant>
        <vt:i4>35</vt:i4>
      </vt:variant>
    </vt:vector>
  </HeadingPairs>
  <TitlesOfParts>
    <vt:vector size="3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18</cp:revision>
  <dcterms:created xsi:type="dcterms:W3CDTF">2018-11-06T03:16:00Z</dcterms:created>
  <dcterms:modified xsi:type="dcterms:W3CDTF">2020-07-29T03:08:47Z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2052-11.1.0.8214</vt:lpwstr>
  </property>
</Properties>
</file>