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88" r:id="rId6"/>
    <p:sldId id="291" r:id="rId7"/>
    <p:sldId id="290" r:id="rId8"/>
    <p:sldId id="289" r:id="rId9"/>
    <p:sldId id="263" r:id="rId10"/>
    <p:sldId id="279" r:id="rId11"/>
    <p:sldId id="287" r:id="rId12"/>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099" autoAdjust="0"/>
    <p:restoredTop sz="94660"/>
  </p:normalViewPr>
  <p:slideViewPr>
    <p:cSldViewPr snapToGrid="0">
      <p:cViewPr>
        <p:scale>
          <a:sx n="155" d="100"/>
          <a:sy n="155" d="100"/>
        </p:scale>
        <p:origin x="-354" y="-210"/>
      </p:cViewPr>
      <p:guideLst>
        <p:guide orient="horz" pos="1620"/>
        <p:guide pos="2880"/>
      </p:guideLst>
    </p:cSldViewPr>
  </p:slideViewPr>
  <p:notesTextViewPr>
    <p:cViewPr>
      <p:scale>
        <a:sx n="1" d="1"/>
        <a:sy n="1" d="1"/>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F32A6B-C5BA-48A0-9F14-65769CBC3707}" type="datetimeFigureOut">
              <a:rPr lang="zh-CN" altLang="en-US" smtClean="0"/>
              <a:t>2018-11-26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81E442-D6B9-4F72-9D6E-4FCD4E084E87}" type="slidenum">
              <a:rPr lang="zh-CN" altLang="en-US" smtClean="0"/>
              <a:t>‹#›</a:t>
            </a:fld>
            <a:endParaRPr lang="zh-CN" altLang="en-US"/>
          </a:p>
        </p:txBody>
      </p:sp>
    </p:spTree>
    <p:extLst>
      <p:ext uri="{BB962C8B-B14F-4D97-AF65-F5344CB8AC3E}">
        <p14:creationId xmlns:p14="http://schemas.microsoft.com/office/powerpoint/2010/main" val="2747810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6</a:t>
            </a:fld>
            <a:endParaRPr lang="en-US"/>
          </a:p>
        </p:txBody>
      </p:sp>
    </p:spTree>
    <p:extLst>
      <p:ext uri="{BB962C8B-B14F-4D97-AF65-F5344CB8AC3E}">
        <p14:creationId xmlns:p14="http://schemas.microsoft.com/office/powerpoint/2010/main" val="3714715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幻灯片图像占位符 1"/>
          <p:cNvSpPr>
            <a:spLocks noGrp="1" noRot="1" noChangeAspect="1" noTextEdit="1"/>
          </p:cNvSpPr>
          <p:nvPr>
            <p:ph type="sldImg"/>
          </p:nvPr>
        </p:nvSpPr>
        <p:spPr>
          <a:xfrm>
            <a:off x="90488" y="744538"/>
            <a:ext cx="6616700" cy="3722687"/>
          </a:xfrm>
          <a:ln/>
        </p:spPr>
      </p:sp>
      <p:sp>
        <p:nvSpPr>
          <p:cNvPr id="122883" name="备注占位符 2"/>
          <p:cNvSpPr>
            <a:spLocks noGrp="1"/>
          </p:cNvSpPr>
          <p:nvPr>
            <p:ph type="body" idx="1"/>
          </p:nvPr>
        </p:nvSpPr>
        <p:spPr>
          <a:noFill/>
          <a:ln/>
        </p:spPr>
        <p:txBody>
          <a:bodyPr/>
          <a:lstStyle/>
          <a:p>
            <a:r>
              <a:rPr lang="zh-CN" altLang="en-US" smtClean="0">
                <a:ea typeface="宋体" charset="-122"/>
              </a:rPr>
              <a:t>同样的我将从以下几方面向大家作介绍：一是系统概述，二是该系统面向社会公众的功能，三是面向各级政府部门的功能，四是使用系统时需要注意的事项，五是省网管中心提供的技术支持信息。</a:t>
            </a:r>
          </a:p>
        </p:txBody>
      </p:sp>
      <p:sp>
        <p:nvSpPr>
          <p:cNvPr id="122884" name="灯片编号占位符 3"/>
          <p:cNvSpPr>
            <a:spLocks noGrp="1"/>
          </p:cNvSpPr>
          <p:nvPr>
            <p:ph type="sldNum" sz="quarter" idx="5"/>
          </p:nvPr>
        </p:nvSpPr>
        <p:spPr>
          <a:noFill/>
        </p:spPr>
        <p:txBody>
          <a:bodyPr/>
          <a:lstStyle/>
          <a:p>
            <a:fld id="{F637DD26-AD81-41BD-8E50-3AA7E4B9CA3A}" type="slidenum">
              <a:rPr lang="en-US" altLang="zh-CN" smtClean="0">
                <a:ea typeface="宋体" charset="-122"/>
              </a:rPr>
              <a:pPr/>
              <a:t>8</a:t>
            </a:fld>
            <a:endParaRPr lang="en-US" altLang="zh-CN" smtClean="0">
              <a:ea typeface="宋体" charset="-122"/>
            </a:endParaRPr>
          </a:p>
        </p:txBody>
      </p:sp>
    </p:spTree>
    <p:extLst>
      <p:ext uri="{BB962C8B-B14F-4D97-AF65-F5344CB8AC3E}">
        <p14:creationId xmlns:p14="http://schemas.microsoft.com/office/powerpoint/2010/main" val="4085664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幻灯片图像占位符 1"/>
          <p:cNvSpPr>
            <a:spLocks noGrp="1" noRot="1" noChangeAspect="1" noTextEdit="1"/>
          </p:cNvSpPr>
          <p:nvPr>
            <p:ph type="sldImg"/>
          </p:nvPr>
        </p:nvSpPr>
        <p:spPr>
          <a:xfrm>
            <a:off x="90488" y="744538"/>
            <a:ext cx="6616700" cy="3722687"/>
          </a:xfrm>
          <a:ln/>
        </p:spPr>
      </p:sp>
      <p:sp>
        <p:nvSpPr>
          <p:cNvPr id="77827" name="备注占位符 2"/>
          <p:cNvSpPr>
            <a:spLocks noGrp="1"/>
          </p:cNvSpPr>
          <p:nvPr>
            <p:ph type="body" idx="1"/>
          </p:nvPr>
        </p:nvSpPr>
        <p:spPr>
          <a:noFill/>
          <a:ln/>
        </p:spPr>
        <p:txBody>
          <a:bodyPr/>
          <a:lstStyle/>
          <a:p>
            <a:r>
              <a:rPr lang="zh-CN" altLang="en-US" smtClean="0">
                <a:ea typeface="宋体" charset="-122"/>
              </a:rPr>
              <a:t>同样的我将从以下几方面向大家作介绍：一是系统概述，二是该系统面向社会公众的功能，三是面向各级政府部门的功能，四是使用系统时需要注意的事项，五是省网管中心提供的技术支持信息。</a:t>
            </a:r>
          </a:p>
        </p:txBody>
      </p:sp>
      <p:sp>
        <p:nvSpPr>
          <p:cNvPr id="77828" name="灯片编号占位符 3"/>
          <p:cNvSpPr>
            <a:spLocks noGrp="1"/>
          </p:cNvSpPr>
          <p:nvPr>
            <p:ph type="sldNum" sz="quarter" idx="5"/>
          </p:nvPr>
        </p:nvSpPr>
        <p:spPr>
          <a:noFill/>
        </p:spPr>
        <p:txBody>
          <a:bodyPr/>
          <a:lstStyle/>
          <a:p>
            <a:fld id="{8D7D1645-C2DE-4383-B77B-4888863E2205}" type="slidenum">
              <a:rPr lang="en-US" altLang="zh-CN" smtClean="0">
                <a:ea typeface="宋体" charset="-122"/>
              </a:rPr>
              <a:pPr/>
              <a:t>9</a:t>
            </a:fld>
            <a:endParaRPr lang="en-US" altLang="zh-CN" smtClean="0">
              <a:ea typeface="宋体" charset="-122"/>
            </a:endParaRPr>
          </a:p>
        </p:txBody>
      </p:sp>
    </p:spTree>
    <p:extLst>
      <p:ext uri="{BB962C8B-B14F-4D97-AF65-F5344CB8AC3E}">
        <p14:creationId xmlns:p14="http://schemas.microsoft.com/office/powerpoint/2010/main" val="1995983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10</a:t>
            </a:fld>
            <a:endParaRPr lang="en-US"/>
          </a:p>
        </p:txBody>
      </p:sp>
    </p:spTree>
    <p:extLst>
      <p:ext uri="{BB962C8B-B14F-4D97-AF65-F5344CB8AC3E}">
        <p14:creationId xmlns:p14="http://schemas.microsoft.com/office/powerpoint/2010/main" val="2708897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644324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2766285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312724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69402" cy="5143500"/>
          </a:xfrm>
          <a:prstGeom prst="rect">
            <a:avLst/>
          </a:prstGeom>
        </p:spPr>
      </p:pic>
    </p:spTree>
    <p:extLst>
      <p:ext uri="{BB962C8B-B14F-4D97-AF65-F5344CB8AC3E}">
        <p14:creationId xmlns:p14="http://schemas.microsoft.com/office/powerpoint/2010/main" val="2613383747"/>
      </p:ext>
    </p:extLst>
  </p:cSld>
  <p:clrMapOvr>
    <a:masterClrMapping/>
  </p:clrMapOvr>
  <p:transition spd="slow" advClick="0" advTm="0">
    <p:push dir="u"/>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69402" cy="5143500"/>
          </a:xfrm>
          <a:prstGeom prst="rect">
            <a:avLst/>
          </a:prstGeom>
        </p:spPr>
      </p:pic>
    </p:spTree>
    <p:extLst>
      <p:ext uri="{BB962C8B-B14F-4D97-AF65-F5344CB8AC3E}">
        <p14:creationId xmlns:p14="http://schemas.microsoft.com/office/powerpoint/2010/main" val="471378231"/>
      </p:ext>
    </p:extLst>
  </p:cSld>
  <p:clrMapOvr>
    <a:masterClrMapping/>
  </p:clrMapOvr>
  <p:transition spd="slow" advClick="0" advTm="0">
    <p:push dir="u"/>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69402" cy="5143500"/>
          </a:xfrm>
          <a:prstGeom prst="rect">
            <a:avLst/>
          </a:prstGeom>
        </p:spPr>
      </p:pic>
    </p:spTree>
    <p:extLst>
      <p:ext uri="{BB962C8B-B14F-4D97-AF65-F5344CB8AC3E}">
        <p14:creationId xmlns:p14="http://schemas.microsoft.com/office/powerpoint/2010/main" val="1049481597"/>
      </p:ext>
    </p:extLst>
  </p:cSld>
  <p:clrMapOvr>
    <a:masterClrMapping/>
  </p:clrMapOvr>
  <p:transition spd="slow" advClick="0" advTm="0">
    <p:push dir="u"/>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9169402" cy="5143500"/>
          </a:xfrm>
          <a:prstGeom prst="rect">
            <a:avLst/>
          </a:prstGeom>
        </p:spPr>
      </p:pic>
    </p:spTree>
    <p:extLst>
      <p:ext uri="{BB962C8B-B14F-4D97-AF65-F5344CB8AC3E}">
        <p14:creationId xmlns:p14="http://schemas.microsoft.com/office/powerpoint/2010/main" val="248749574"/>
      </p:ext>
    </p:extLst>
  </p:cSld>
  <p:clrMapOvr>
    <a:masterClrMapping/>
  </p:clrMapOvr>
  <p:transition spd="slow" advClick="0" advTm="0">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3208751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101069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9" name="矩形 8"/>
          <p:cNvSpPr/>
          <p:nvPr userDrawn="1"/>
        </p:nvSpPr>
        <p:spPr>
          <a:xfrm>
            <a:off x="7299617" y="4197641"/>
            <a:ext cx="775136" cy="246221"/>
          </a:xfrm>
          <a:prstGeom prst="rect">
            <a:avLst/>
          </a:prstGeom>
        </p:spPr>
        <p:txBody>
          <a:bodyPr wrap="square">
            <a:spAutoFit/>
          </a:bodyPr>
          <a:lstStyle/>
          <a:p>
            <a:pPr defTabSz="914400"/>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pPr defTabSz="914400"/>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pPr defTabSz="914400"/>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pPr defTabSz="914400"/>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pPr defTabSz="914400"/>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pPr defTabSz="914400"/>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pPr defTabSz="914400"/>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pPr defTabSz="914400"/>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r>
              <a:rPr lang="en-US" altLang="zh-CN" sz="100" dirty="0" smtClean="0">
                <a:solidFill>
                  <a:prstClr val="white"/>
                </a:solidFill>
                <a:latin typeface="Calibri"/>
                <a:ea typeface="宋体"/>
              </a:rPr>
              <a:t>      </a:t>
            </a:r>
            <a:endParaRPr lang="en-US" altLang="zh-CN" sz="100" dirty="0">
              <a:solidFill>
                <a:prstClr val="white"/>
              </a:solidFill>
              <a:latin typeface="Calibri"/>
              <a:ea typeface="宋体"/>
            </a:endParaRPr>
          </a:p>
          <a:p>
            <a:pPr defTabSz="914400"/>
            <a:r>
              <a:rPr lang="zh-CN" altLang="en-US" sz="100" dirty="0" smtClean="0">
                <a:solidFill>
                  <a:prstClr val="white"/>
                </a:solidFill>
                <a:latin typeface="Calibri"/>
                <a:ea typeface="宋体"/>
              </a:rPr>
              <a:t>字体下载：</a:t>
            </a:r>
            <a:r>
              <a:rPr lang="en-US" altLang="zh-CN" sz="100" dirty="0" smtClean="0">
                <a:solidFill>
                  <a:prstClr val="white"/>
                </a:solidFill>
                <a:latin typeface="Calibri"/>
                <a:ea typeface="宋体"/>
              </a:rPr>
              <a:t>www.1ppt.com/ziti/</a:t>
            </a:r>
            <a:endParaRPr lang="en-US" altLang="zh-CN" sz="100" dirty="0">
              <a:solidFill>
                <a:prstClr val="white"/>
              </a:solidFill>
              <a:latin typeface="Calibri"/>
              <a:ea typeface="宋体"/>
            </a:endParaRPr>
          </a:p>
          <a:p>
            <a:pPr defTabSz="914400"/>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219"/>
            <a:ext cx="3886200" cy="3263504"/>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369219"/>
            <a:ext cx="3886200" cy="3263504"/>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331153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433216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3672261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971042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1786056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7417C91D-7EF4-4B09-9BD5-DA012768541C}" type="datetimeFigureOut">
              <a:rPr lang="zh-CN" altLang="en-US" smtClean="0"/>
              <a:t>2018-11-26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4136181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17C91D-7EF4-4B09-9BD5-DA012768541C}" type="datetimeFigureOut">
              <a:rPr lang="zh-CN" altLang="en-US" smtClean="0"/>
              <a:t>2018-11-26</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D3F1CC0-F6EB-4BBB-B5AF-CFD2C4952ABC}" type="slidenum">
              <a:rPr lang="zh-CN" altLang="en-US" smtClean="0"/>
              <a:t>‹#›</a:t>
            </a:fld>
            <a:endParaRPr lang="zh-CN" altLang="en-US"/>
          </a:p>
        </p:txBody>
      </p:sp>
    </p:spTree>
    <p:extLst>
      <p:ext uri="{BB962C8B-B14F-4D97-AF65-F5344CB8AC3E}">
        <p14:creationId xmlns:p14="http://schemas.microsoft.com/office/powerpoint/2010/main" val="3427049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 id="2147483677" r:id="rId14"/>
    <p:sldLayoutId id="2147483680"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 Id="rId5" Type="http://schemas.openxmlformats.org/officeDocument/2006/relationships/image" Target="../media/image9.emf"/><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69402" cy="5143500"/>
          </a:xfrm>
          <a:prstGeom prst="rect">
            <a:avLst/>
          </a:prstGeom>
        </p:spPr>
      </p:pic>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40" y="3167092"/>
            <a:ext cx="4142267" cy="1906413"/>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37" y="3651971"/>
            <a:ext cx="9144000" cy="1491529"/>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32274" y="576869"/>
            <a:ext cx="1672283" cy="1491307"/>
          </a:xfrm>
          <a:prstGeom prst="rect">
            <a:avLst/>
          </a:prstGeom>
        </p:spPr>
      </p:pic>
      <p:pic>
        <p:nvPicPr>
          <p:cNvPr id="2" name="图片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7427486" y="3050046"/>
            <a:ext cx="1716514" cy="2093454"/>
          </a:xfrm>
          <a:prstGeom prst="rect">
            <a:avLst/>
          </a:prstGeom>
        </p:spPr>
      </p:pic>
      <p:sp>
        <p:nvSpPr>
          <p:cNvPr id="7" name="文本框 6"/>
          <p:cNvSpPr txBox="1"/>
          <p:nvPr/>
        </p:nvSpPr>
        <p:spPr>
          <a:xfrm>
            <a:off x="1736805" y="2373473"/>
            <a:ext cx="5262979" cy="646331"/>
          </a:xfrm>
          <a:prstGeom prst="rect">
            <a:avLst/>
          </a:prstGeom>
          <a:noFill/>
        </p:spPr>
        <p:txBody>
          <a:bodyPr wrap="none" rtlCol="0">
            <a:spAutoFit/>
          </a:bodyPr>
          <a:lstStyle/>
          <a:p>
            <a:r>
              <a:rPr lang="zh-CN" altLang="en-US" sz="3600" b="1" dirty="0" smtClean="0">
                <a:solidFill>
                  <a:srgbClr val="FF0000"/>
                </a:solidFill>
                <a:latin typeface="微软雅黑" panose="020B0503020204020204" pitchFamily="34" charset="-122"/>
                <a:ea typeface="微软雅黑" panose="020B0503020204020204" pitchFamily="34" charset="-122"/>
              </a:rPr>
              <a:t>申请入党积极分子考察簿</a:t>
            </a:r>
            <a:endParaRPr lang="zh-CN" altLang="en-US" sz="3600" b="1" dirty="0">
              <a:solidFill>
                <a:srgbClr val="FF0000"/>
              </a:solidFill>
              <a:latin typeface="微软雅黑" panose="020B0503020204020204" pitchFamily="34" charset="-122"/>
              <a:ea typeface="微软雅黑" panose="020B0503020204020204" pitchFamily="34" charset="-122"/>
            </a:endParaRPr>
          </a:p>
        </p:txBody>
      </p:sp>
      <p:sp>
        <p:nvSpPr>
          <p:cNvPr id="8" name="文本框 6"/>
          <p:cNvSpPr txBox="1"/>
          <p:nvPr/>
        </p:nvSpPr>
        <p:spPr>
          <a:xfrm>
            <a:off x="5196612" y="3424904"/>
            <a:ext cx="1723549" cy="400110"/>
          </a:xfrm>
          <a:prstGeom prst="rect">
            <a:avLst/>
          </a:prstGeom>
          <a:noFill/>
        </p:spPr>
        <p:txBody>
          <a:bodyPr wrap="none" rtlCol="0">
            <a:spAutoFit/>
          </a:bodyPr>
          <a:lstStyle/>
          <a:p>
            <a:r>
              <a:rPr lang="zh-CN" altLang="en-US" sz="2000" b="1" dirty="0" smtClean="0">
                <a:solidFill>
                  <a:srgbClr val="FF0000"/>
                </a:solidFill>
                <a:latin typeface="微软雅黑" panose="020B0503020204020204" pitchFamily="34" charset="-122"/>
                <a:ea typeface="微软雅黑" panose="020B0503020204020204" pitchFamily="34" charset="-122"/>
              </a:rPr>
              <a:t>中科资源党办</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74555411"/>
      </p:ext>
    </p:extLst>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2"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750" fill="hold"/>
                                        <p:tgtEl>
                                          <p:spTgt spid="2"/>
                                        </p:tgtEl>
                                        <p:attrNameLst>
                                          <p:attrName>ppt_x</p:attrName>
                                        </p:attrNameLst>
                                      </p:cBhvr>
                                      <p:tavLst>
                                        <p:tav tm="0">
                                          <p:val>
                                            <p:strVal val="1+#ppt_w/2"/>
                                          </p:val>
                                        </p:tav>
                                        <p:tav tm="100000">
                                          <p:val>
                                            <p:strVal val="#ppt_x"/>
                                          </p:val>
                                        </p:tav>
                                      </p:tavLst>
                                    </p:anim>
                                    <p:anim calcmode="lin" valueType="num">
                                      <p:cBhvr additive="base">
                                        <p:cTn id="13" dur="75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childTnLst>
                                </p:cTn>
                              </p:par>
                            </p:childTnLst>
                          </p:cTn>
                        </p:par>
                        <p:par>
                          <p:cTn id="18" fill="hold">
                            <p:stCondLst>
                              <p:cond delay="2500"/>
                            </p:stCondLst>
                            <p:childTnLst>
                              <p:par>
                                <p:cTn id="19" presetID="47"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Oval 15"/>
          <p:cNvSpPr>
            <a:spLocks noChangeArrowheads="1"/>
          </p:cNvSpPr>
          <p:nvPr/>
        </p:nvSpPr>
        <p:spPr bwMode="auto">
          <a:xfrm>
            <a:off x="5020580" y="1970402"/>
            <a:ext cx="602878" cy="312189"/>
          </a:xfrm>
          <a:prstGeom prst="ellipse">
            <a:avLst/>
          </a:prstGeom>
          <a:gradFill rotWithShape="1">
            <a:gsLst>
              <a:gs pos="0">
                <a:srgbClr val="990000">
                  <a:alpha val="20000"/>
                </a:srgbClr>
              </a:gs>
              <a:gs pos="100000">
                <a:srgbClr val="FFFFFF">
                  <a:alpha val="0"/>
                </a:srgb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49" name="AutoShape 16"/>
          <p:cNvSpPr>
            <a:spLocks noChangeArrowheads="1"/>
          </p:cNvSpPr>
          <p:nvPr/>
        </p:nvSpPr>
        <p:spPr bwMode="auto">
          <a:xfrm>
            <a:off x="5026875" y="2008471"/>
            <a:ext cx="2063351" cy="1980450"/>
          </a:xfrm>
          <a:prstGeom prst="roundRect">
            <a:avLst>
              <a:gd name="adj" fmla="val 8745"/>
            </a:avLst>
          </a:prstGeom>
          <a:gradFill rotWithShape="1">
            <a:gsLst>
              <a:gs pos="0">
                <a:srgbClr val="FFFFFF"/>
              </a:gs>
              <a:gs pos="100000">
                <a:srgbClr val="B2B2B2"/>
              </a:gs>
            </a:gsLst>
            <a:lin ang="2700000" scaled="1"/>
          </a:gradFill>
          <a:ln w="9525" cmpd="sng">
            <a:solidFill>
              <a:srgbClr val="B2B2B2"/>
            </a:solidFill>
            <a:round/>
            <a:headEnd/>
            <a:tailEnd/>
          </a:ln>
          <a:effectLst/>
          <a:extLst>
            <a:ext uri="{AF507438-7753-43E0-B8FC-AC1667EBCBE1}">
              <a14:hiddenEffects xmlns:a14="http://schemas.microsoft.com/office/drawing/2010/main">
                <a:effectLst>
                  <a:outerShdw dist="25400" dir="5400000" algn="ctr" rotWithShape="0">
                    <a:srgbClr val="D0D0EA"/>
                  </a:outerShdw>
                </a:effectLst>
              </a14:hiddenEffects>
            </a:ext>
          </a:extLst>
        </p:spPr>
        <p:txBody>
          <a:bodyPr anchor="ctr"/>
          <a:lstStyle/>
          <a:p>
            <a:pPr marL="0" marR="0" lvl="0" indent="0" defTabSz="914400" eaLnBrk="1" fontAlgn="auto" latinLnBrk="0" hangingPunct="1">
              <a:lnSpc>
                <a:spcPct val="12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ysClr val="windowText" lastClr="000000"/>
                </a:solidFill>
                <a:effectLst/>
                <a:uLnTx/>
                <a:uFillTx/>
              </a:rPr>
              <a:t>该</a:t>
            </a:r>
            <a:r>
              <a:rPr kumimoji="0" lang="zh-CN" altLang="en-US" sz="1100" b="0" i="0" u="none" strike="noStrike" kern="0" cap="none" spc="0" normalizeH="0" baseline="0" noProof="0" dirty="0" smtClean="0">
                <a:ln>
                  <a:noFill/>
                </a:ln>
                <a:solidFill>
                  <a:sysClr val="windowText" lastClr="000000"/>
                </a:solidFill>
                <a:effectLst/>
                <a:uLnTx/>
                <a:uFillTx/>
              </a:rPr>
              <a:t>栏主要填写党内和党外群众意见，主要从政治、思想、工作、</a:t>
            </a:r>
            <a:r>
              <a:rPr kumimoji="0" lang="zh-CN" altLang="en-US" sz="1100" b="0" i="0" u="none" strike="noStrike" kern="0" cap="none" spc="0" normalizeH="0" baseline="0" noProof="0" dirty="0" smtClean="0">
                <a:ln>
                  <a:noFill/>
                </a:ln>
                <a:solidFill>
                  <a:sysClr val="windowText" lastClr="000000"/>
                </a:solidFill>
                <a:effectLst/>
                <a:uLnTx/>
                <a:uFillTx/>
              </a:rPr>
              <a:t>生活等方面评价</a:t>
            </a:r>
            <a:r>
              <a:rPr kumimoji="0" lang="zh-CN" altLang="en-US" sz="1100" b="0" i="0" u="none" strike="noStrike" kern="0" cap="none" spc="0" normalizeH="0" baseline="0" noProof="0" dirty="0" smtClean="0">
                <a:ln>
                  <a:noFill/>
                </a:ln>
                <a:solidFill>
                  <a:sysClr val="windowText" lastClr="000000"/>
                </a:solidFill>
                <a:effectLst/>
                <a:uLnTx/>
                <a:uFillTx/>
              </a:rPr>
              <a:t>。</a:t>
            </a:r>
            <a:endParaRPr kumimoji="0" lang="en-US" altLang="zh-CN" sz="1100" b="0" i="0" u="none" strike="noStrike" kern="0" cap="none" spc="0" normalizeH="0" baseline="0" noProof="0" dirty="0" smtClean="0">
              <a:ln>
                <a:noFill/>
              </a:ln>
              <a:solidFill>
                <a:sysClr val="windowText" lastClr="000000"/>
              </a:solidFill>
              <a:effectLst/>
              <a:uLnTx/>
              <a:uFillTx/>
            </a:endParaRPr>
          </a:p>
          <a:p>
            <a:pPr marL="0" marR="0" lvl="0" indent="0" defTabSz="914400" eaLnBrk="1" fontAlgn="auto" latinLnBrk="0" hangingPunct="1">
              <a:lnSpc>
                <a:spcPct val="120000"/>
              </a:lnSpc>
              <a:spcBef>
                <a:spcPts val="0"/>
              </a:spcBef>
              <a:spcAft>
                <a:spcPts val="0"/>
              </a:spcAft>
              <a:buClrTx/>
              <a:buSzTx/>
              <a:buFontTx/>
              <a:buNone/>
              <a:tabLst/>
              <a:defRPr/>
            </a:pPr>
            <a:r>
              <a:rPr lang="zh-CN" altLang="en-US" sz="1100" kern="0" dirty="0" smtClean="0">
                <a:solidFill>
                  <a:sysClr val="windowText" lastClr="000000"/>
                </a:solidFill>
              </a:rPr>
              <a:t>要求评价客观、</a:t>
            </a:r>
            <a:r>
              <a:rPr lang="zh-CN" altLang="en-US" sz="1100" kern="0" dirty="0" smtClean="0">
                <a:solidFill>
                  <a:sysClr val="windowText" lastClr="000000"/>
                </a:solidFill>
              </a:rPr>
              <a:t>真实。</a:t>
            </a:r>
            <a:endParaRPr lang="en-US" altLang="zh-CN" sz="1100" kern="0" dirty="0" smtClean="0">
              <a:solidFill>
                <a:sysClr val="windowText" lastClr="000000"/>
              </a:solidFill>
            </a:endParaRPr>
          </a:p>
          <a:p>
            <a:pPr marL="0" marR="0" lvl="0" indent="0" defTabSz="914400" eaLnBrk="1" fontAlgn="auto" latinLnBrk="0" hangingPunct="1">
              <a:lnSpc>
                <a:spcPct val="120000"/>
              </a:lnSpc>
              <a:spcBef>
                <a:spcPts val="0"/>
              </a:spcBef>
              <a:spcAft>
                <a:spcPts val="0"/>
              </a:spcAft>
              <a:buClrTx/>
              <a:buSzTx/>
              <a:buFontTx/>
              <a:buNone/>
              <a:tabLst/>
              <a:defRPr/>
            </a:pPr>
            <a:r>
              <a:rPr kumimoji="0" lang="zh-CN" altLang="en-US" sz="1100" b="0" i="0" u="none" strike="noStrike" kern="0" cap="none" spc="0" normalizeH="0" baseline="0" noProof="0" dirty="0" smtClean="0">
                <a:ln>
                  <a:noFill/>
                </a:ln>
                <a:solidFill>
                  <a:sysClr val="windowText" lastClr="000000"/>
                </a:solidFill>
                <a:effectLst/>
                <a:uLnTx/>
                <a:uFillTx/>
              </a:rPr>
              <a:t>最后附上被</a:t>
            </a:r>
            <a:r>
              <a:rPr kumimoji="0" lang="zh-CN" altLang="en-US" sz="1100" b="0" i="0" u="none" strike="noStrike" kern="0" cap="none" spc="0" normalizeH="0" baseline="0" noProof="0" dirty="0" smtClean="0">
                <a:ln>
                  <a:noFill/>
                </a:ln>
                <a:solidFill>
                  <a:sysClr val="windowText" lastClr="000000"/>
                </a:solidFill>
                <a:effectLst/>
                <a:uLnTx/>
                <a:uFillTx/>
              </a:rPr>
              <a:t>征求意见人</a:t>
            </a:r>
            <a:r>
              <a:rPr kumimoji="0" lang="zh-CN" altLang="en-US" sz="1100" b="0" i="0" u="none" strike="noStrike" kern="0" cap="none" spc="0" normalizeH="0" baseline="0" noProof="0" dirty="0" smtClean="0">
                <a:ln>
                  <a:noFill/>
                </a:ln>
                <a:solidFill>
                  <a:sysClr val="windowText" lastClr="000000"/>
                </a:solidFill>
                <a:effectLst/>
                <a:uLnTx/>
                <a:uFillTx/>
              </a:rPr>
              <a:t>名单</a:t>
            </a:r>
            <a:endParaRPr kumimoji="0" lang="zh-CN" altLang="en-US" sz="1400" b="0" i="0" u="none" strike="noStrike" kern="0" cap="none" spc="0" normalizeH="0" baseline="0" noProof="0" dirty="0">
              <a:ln>
                <a:noFill/>
              </a:ln>
              <a:solidFill>
                <a:sysClr val="windowText" lastClr="000000"/>
              </a:solidFill>
              <a:effectLst/>
              <a:uLnTx/>
              <a:uFillTx/>
            </a:endParaRPr>
          </a:p>
        </p:txBody>
      </p:sp>
      <p:grpSp>
        <p:nvGrpSpPr>
          <p:cNvPr id="5" name="组合 4"/>
          <p:cNvGrpSpPr/>
          <p:nvPr/>
        </p:nvGrpSpPr>
        <p:grpSpPr>
          <a:xfrm>
            <a:off x="4996190" y="1217596"/>
            <a:ext cx="2063352" cy="398029"/>
            <a:chOff x="4974201" y="1125848"/>
            <a:chExt cx="2063352" cy="398029"/>
          </a:xfrm>
        </p:grpSpPr>
        <p:sp>
          <p:nvSpPr>
            <p:cNvPr id="47" name="AutoShape 8"/>
            <p:cNvSpPr>
              <a:spLocks noChangeArrowheads="1"/>
            </p:cNvSpPr>
            <p:nvPr/>
          </p:nvSpPr>
          <p:spPr bwMode="auto">
            <a:xfrm>
              <a:off x="4974201" y="1125848"/>
              <a:ext cx="2063352" cy="398029"/>
            </a:xfrm>
            <a:prstGeom prst="roundRect">
              <a:avLst>
                <a:gd name="adj" fmla="val 16667"/>
              </a:avLst>
            </a:prstGeom>
            <a:gradFill rotWithShape="1">
              <a:gsLst>
                <a:gs pos="0">
                  <a:srgbClr val="DDDDDD"/>
                </a:gs>
                <a:gs pos="100000">
                  <a:srgbClr val="B2B2B2"/>
                </a:gs>
              </a:gsLst>
              <a:lin ang="2700000" scaled="1"/>
            </a:gradFill>
            <a:ln w="9525" cmpd="sng">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ysClr val="windowText" lastClr="000000"/>
                </a:solidFill>
                <a:effectLst/>
                <a:uLnTx/>
                <a:uFillTx/>
              </a:endParaRPr>
            </a:p>
          </p:txBody>
        </p:sp>
        <p:sp>
          <p:nvSpPr>
            <p:cNvPr id="50" name="WordArt 17"/>
            <p:cNvSpPr>
              <a:spLocks noChangeArrowheads="1" noChangeShapeType="1"/>
            </p:cNvSpPr>
            <p:nvPr/>
          </p:nvSpPr>
          <p:spPr bwMode="auto">
            <a:xfrm>
              <a:off x="5527158" y="1260880"/>
              <a:ext cx="957436" cy="13902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CN" altLang="en-US" sz="2400" kern="0" dirty="0" smtClean="0">
                  <a:ln w="9525" cmpd="sng">
                    <a:solidFill>
                      <a:srgbClr val="4D4D4D"/>
                    </a:solidFill>
                    <a:round/>
                    <a:headEnd/>
                    <a:tailEnd/>
                  </a:ln>
                  <a:solidFill>
                    <a:srgbClr val="4D4D4D"/>
                  </a:solidFill>
                  <a:latin typeface="黑体"/>
                  <a:ea typeface="黑体"/>
                </a:rPr>
                <a:t>党员和群众意见</a:t>
              </a:r>
              <a:endParaRPr kumimoji="0" lang="zh-CN" altLang="en-US" sz="2400" b="0" i="0" u="none" strike="noStrike" kern="0" cap="none" spc="0" normalizeH="0" baseline="0" noProof="0" dirty="0">
                <a:ln w="9525" cmpd="sng">
                  <a:solidFill>
                    <a:srgbClr val="4D4D4D"/>
                  </a:solidFill>
                  <a:round/>
                  <a:headEnd/>
                  <a:tailEnd/>
                </a:ln>
                <a:solidFill>
                  <a:srgbClr val="4D4D4D"/>
                </a:solidFill>
                <a:effectLst/>
                <a:uLnTx/>
                <a:uFillTx/>
                <a:latin typeface="黑体"/>
                <a:ea typeface="黑体"/>
              </a:endParaRPr>
            </a:p>
          </p:txBody>
        </p:sp>
      </p:grpSp>
      <p:grpSp>
        <p:nvGrpSpPr>
          <p:cNvPr id="68" name="组合 67"/>
          <p:cNvGrpSpPr/>
          <p:nvPr/>
        </p:nvGrpSpPr>
        <p:grpSpPr>
          <a:xfrm rot="16200000">
            <a:off x="7998724" y="1104780"/>
            <a:ext cx="1293605" cy="572693"/>
            <a:chOff x="1212850" y="1460944"/>
            <a:chExt cx="4787912" cy="1564503"/>
          </a:xfrm>
        </p:grpSpPr>
        <p:sp>
          <p:nvSpPr>
            <p:cNvPr id="69"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规</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70"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71"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sp>
        <p:nvSpPr>
          <p:cNvPr id="72" name="AutoShape 59"/>
          <p:cNvSpPr>
            <a:spLocks noChangeArrowheads="1"/>
          </p:cNvSpPr>
          <p:nvPr/>
        </p:nvSpPr>
        <p:spPr bwMode="gray">
          <a:xfrm>
            <a:off x="5549892" y="81326"/>
            <a:ext cx="747068" cy="221982"/>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1013" dirty="0" smtClean="0">
                <a:solidFill>
                  <a:schemeClr val="bg1"/>
                </a:solidFill>
              </a:rPr>
              <a:t>第八页</a:t>
            </a:r>
            <a:endParaRPr lang="zh-CN" altLang="en-US" sz="1013" dirty="0">
              <a:solidFill>
                <a:schemeClr val="bg1"/>
              </a:solidFill>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4472" y="331393"/>
            <a:ext cx="2923346" cy="41322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748703" y="1205655"/>
            <a:ext cx="2377574" cy="507831"/>
          </a:xfrm>
          <a:prstGeom prst="rect">
            <a:avLst/>
          </a:prstGeom>
          <a:noFill/>
        </p:spPr>
        <p:txBody>
          <a:bodyPr wrap="none" rtlCol="0">
            <a:spAutoFit/>
          </a:bodyPr>
          <a:lstStyle/>
          <a:p>
            <a:r>
              <a:rPr lang="zh-CN" altLang="en-US" sz="900" dirty="0" smtClean="0"/>
              <a:t>党内群众意见：</a:t>
            </a:r>
            <a:r>
              <a:rPr lang="en-US" altLang="zh-CN" sz="900" dirty="0" smtClean="0"/>
              <a:t>XX</a:t>
            </a:r>
            <a:r>
              <a:rPr lang="zh-CN" altLang="en-US" sz="900" dirty="0" smtClean="0"/>
              <a:t>同志政治上。。。。。。</a:t>
            </a:r>
            <a:endParaRPr lang="en-US" altLang="zh-CN" sz="900" dirty="0" smtClean="0"/>
          </a:p>
          <a:p>
            <a:r>
              <a:rPr lang="zh-CN" altLang="en-US" sz="900" dirty="0" smtClean="0"/>
              <a:t>思想上。。。。。。</a:t>
            </a:r>
            <a:endParaRPr lang="en-US" altLang="zh-CN" sz="900" dirty="0" smtClean="0"/>
          </a:p>
          <a:p>
            <a:r>
              <a:rPr lang="zh-CN" altLang="en-US" sz="900" dirty="0" smtClean="0"/>
              <a:t>工作上。。。。。。不足之处。。。。。。</a:t>
            </a:r>
            <a:endParaRPr lang="en-US" altLang="zh-CN" sz="900" dirty="0" smtClean="0"/>
          </a:p>
        </p:txBody>
      </p:sp>
      <p:sp>
        <p:nvSpPr>
          <p:cNvPr id="4" name="TextBox 3"/>
          <p:cNvSpPr txBox="1"/>
          <p:nvPr/>
        </p:nvSpPr>
        <p:spPr>
          <a:xfrm>
            <a:off x="721043" y="2166698"/>
            <a:ext cx="2492990" cy="507831"/>
          </a:xfrm>
          <a:prstGeom prst="rect">
            <a:avLst/>
          </a:prstGeom>
          <a:noFill/>
        </p:spPr>
        <p:txBody>
          <a:bodyPr wrap="none" rtlCol="0">
            <a:spAutoFit/>
          </a:bodyPr>
          <a:lstStyle/>
          <a:p>
            <a:r>
              <a:rPr lang="zh-CN" altLang="en-US" sz="900" dirty="0"/>
              <a:t>党外群众意见：</a:t>
            </a:r>
            <a:r>
              <a:rPr lang="en-US" altLang="zh-CN" sz="900" dirty="0"/>
              <a:t>XX</a:t>
            </a:r>
            <a:r>
              <a:rPr lang="zh-CN" altLang="en-US" sz="900" dirty="0"/>
              <a:t>同志热情大方、积极上进。</a:t>
            </a:r>
            <a:endParaRPr lang="en-US" altLang="zh-CN" sz="900" dirty="0"/>
          </a:p>
          <a:p>
            <a:r>
              <a:rPr lang="zh-CN" altLang="en-US" sz="900" dirty="0"/>
              <a:t>生活上。。。。。。工作上。。。。。。</a:t>
            </a:r>
            <a:endParaRPr lang="en-US" altLang="zh-CN" sz="900" dirty="0"/>
          </a:p>
          <a:p>
            <a:r>
              <a:rPr lang="zh-CN" altLang="en-US" sz="900" dirty="0"/>
              <a:t>不足之处。。。。。。</a:t>
            </a:r>
          </a:p>
        </p:txBody>
      </p:sp>
    </p:spTree>
    <p:custDataLst>
      <p:tags r:id="rId1"/>
    </p:custDataLst>
    <p:extLst>
      <p:ext uri="{BB962C8B-B14F-4D97-AF65-F5344CB8AC3E}">
        <p14:creationId xmlns:p14="http://schemas.microsoft.com/office/powerpoint/2010/main" val="4002417843"/>
      </p:ext>
    </p:extLst>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fade">
                                      <p:cBhvr>
                                        <p:cTn id="21" dur="1000"/>
                                        <p:tgtEl>
                                          <p:spTgt spid="49"/>
                                        </p:tgtEl>
                                      </p:cBhvr>
                                    </p:animEffect>
                                    <p:anim calcmode="lin" valueType="num">
                                      <p:cBhvr>
                                        <p:cTn id="22" dur="1000" fill="hold"/>
                                        <p:tgtEl>
                                          <p:spTgt spid="49"/>
                                        </p:tgtEl>
                                        <p:attrNameLst>
                                          <p:attrName>ppt_x</p:attrName>
                                        </p:attrNameLst>
                                      </p:cBhvr>
                                      <p:tavLst>
                                        <p:tav tm="0">
                                          <p:val>
                                            <p:strVal val="#ppt_x"/>
                                          </p:val>
                                        </p:tav>
                                        <p:tav tm="100000">
                                          <p:val>
                                            <p:strVal val="#ppt_x"/>
                                          </p:val>
                                        </p:tav>
                                      </p:tavLst>
                                    </p:anim>
                                    <p:anim calcmode="lin" valueType="num">
                                      <p:cBhvr>
                                        <p:cTn id="2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69402" cy="5143500"/>
          </a:xfrm>
          <a:prstGeom prst="rect">
            <a:avLst/>
          </a:prstGeom>
        </p:spPr>
      </p:pic>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51" y="3167092"/>
            <a:ext cx="4142267" cy="1906413"/>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651971"/>
            <a:ext cx="9144000" cy="1491529"/>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05916" y="490916"/>
            <a:ext cx="1962073" cy="1749735"/>
          </a:xfrm>
          <a:prstGeom prst="rect">
            <a:avLst/>
          </a:prstGeom>
        </p:spPr>
      </p:pic>
      <p:pic>
        <p:nvPicPr>
          <p:cNvPr id="2" name="图片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7342502" y="2946400"/>
            <a:ext cx="1801498" cy="2197100"/>
          </a:xfrm>
          <a:prstGeom prst="rect">
            <a:avLst/>
          </a:prstGeom>
        </p:spPr>
      </p:pic>
      <p:sp>
        <p:nvSpPr>
          <p:cNvPr id="7" name="文本框 6"/>
          <p:cNvSpPr txBox="1"/>
          <p:nvPr/>
        </p:nvSpPr>
        <p:spPr>
          <a:xfrm>
            <a:off x="2553026" y="2459391"/>
            <a:ext cx="4153701" cy="646331"/>
          </a:xfrm>
          <a:prstGeom prst="rect">
            <a:avLst/>
          </a:prstGeom>
          <a:noFill/>
        </p:spPr>
        <p:txBody>
          <a:bodyPr wrap="none" rtlCol="0">
            <a:spAutoFit/>
          </a:bodyPr>
          <a:lstStyle/>
          <a:p>
            <a:r>
              <a:rPr lang="zh-CN" altLang="en-US" sz="3600" b="1" dirty="0" smtClean="0">
                <a:solidFill>
                  <a:srgbClr val="FF0000"/>
                </a:solidFill>
                <a:latin typeface="微软雅黑" panose="020B0503020204020204" pitchFamily="34" charset="-122"/>
                <a:ea typeface="微软雅黑" panose="020B0503020204020204" pitchFamily="34" charset="-122"/>
              </a:rPr>
              <a:t>仅供参考  谢谢大家</a:t>
            </a:r>
            <a:endParaRPr lang="zh-CN" altLang="en-US" sz="36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17188905"/>
      </p:ext>
    </p:extLst>
  </p:cSld>
  <p:clrMapOvr>
    <a:masterClrMapping/>
  </p:clrMapOvr>
  <p:transition spd="slow" advClick="0" advTm="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750" fill="hold"/>
                                        <p:tgtEl>
                                          <p:spTgt spid="4"/>
                                        </p:tgtEl>
                                        <p:attrNameLst>
                                          <p:attrName>ppt_x</p:attrName>
                                        </p:attrNameLst>
                                      </p:cBhvr>
                                      <p:tavLst>
                                        <p:tav tm="0">
                                          <p:val>
                                            <p:strVal val="#ppt_x"/>
                                          </p:val>
                                        </p:tav>
                                        <p:tav tm="100000">
                                          <p:val>
                                            <p:strVal val="#ppt_x"/>
                                          </p:val>
                                        </p:tav>
                                      </p:tavLst>
                                    </p:anim>
                                    <p:anim calcmode="lin" valueType="num">
                                      <p:cBhvr additive="base">
                                        <p:cTn id="8" dur="75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2"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750" fill="hold"/>
                                        <p:tgtEl>
                                          <p:spTgt spid="2"/>
                                        </p:tgtEl>
                                        <p:attrNameLst>
                                          <p:attrName>ppt_x</p:attrName>
                                        </p:attrNameLst>
                                      </p:cBhvr>
                                      <p:tavLst>
                                        <p:tav tm="0">
                                          <p:val>
                                            <p:strVal val="1+#ppt_w/2"/>
                                          </p:val>
                                        </p:tav>
                                        <p:tav tm="100000">
                                          <p:val>
                                            <p:strVal val="#ppt_x"/>
                                          </p:val>
                                        </p:tav>
                                      </p:tavLst>
                                    </p:anim>
                                    <p:anim calcmode="lin" valueType="num">
                                      <p:cBhvr additive="base">
                                        <p:cTn id="13" dur="75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childTnLst>
                                </p:cTn>
                              </p:par>
                            </p:childTnLst>
                          </p:cTn>
                        </p:par>
                        <p:par>
                          <p:cTn id="18" fill="hold">
                            <p:stCondLst>
                              <p:cond delay="2500"/>
                            </p:stCondLst>
                            <p:childTnLst>
                              <p:par>
                                <p:cTn id="19" presetID="47"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6"/>
                                        </p:tgtEl>
                                      </p:cBhvr>
                                    </p:animEffect>
                                    <p:animScale>
                                      <p:cBhvr>
                                        <p:cTn id="32"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36" y="-24548"/>
            <a:ext cx="9169402" cy="5143500"/>
          </a:xfrm>
          <a:prstGeom prst="rect">
            <a:avLst/>
          </a:prstGeom>
        </p:spPr>
      </p:pic>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51" y="3167092"/>
            <a:ext cx="4142267" cy="1906413"/>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651971"/>
            <a:ext cx="9144000" cy="1491529"/>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342502" y="2946400"/>
            <a:ext cx="1801498" cy="2197100"/>
          </a:xfrm>
          <a:prstGeom prst="rect">
            <a:avLst/>
          </a:prstGeom>
        </p:spPr>
      </p:pic>
      <p:sp>
        <p:nvSpPr>
          <p:cNvPr id="6" name="TextBox 2"/>
          <p:cNvSpPr txBox="1"/>
          <p:nvPr/>
        </p:nvSpPr>
        <p:spPr>
          <a:xfrm>
            <a:off x="97711" y="454288"/>
            <a:ext cx="5458668" cy="3000767"/>
          </a:xfrm>
          <a:prstGeom prst="rect">
            <a:avLst/>
          </a:prstGeom>
          <a:noFill/>
        </p:spPr>
        <p:txBody>
          <a:bodyPr wrap="square" lIns="91386" tIns="45693" rIns="91386" bIns="45693" rtlCol="0">
            <a:spAutoFit/>
          </a:bodyPr>
          <a:lstStyle/>
          <a:p>
            <a:pPr>
              <a:lnSpc>
                <a:spcPct val="150000"/>
              </a:lnSpc>
            </a:pPr>
            <a:r>
              <a:rPr lang="zh-CN" altLang="en-US" sz="1400" dirty="0" smtClean="0">
                <a:solidFill>
                  <a:prstClr val="black"/>
                </a:solidFill>
                <a:latin typeface="微软雅黑"/>
                <a:ea typeface="微软雅黑"/>
                <a:sym typeface="微软雅黑" pitchFamily="34" charset="-122"/>
              </a:rPr>
              <a:t>       </a:t>
            </a:r>
            <a:r>
              <a:rPr lang="en-US" altLang="zh-CN" sz="1400" dirty="0" smtClean="0">
                <a:solidFill>
                  <a:prstClr val="black"/>
                </a:solidFill>
                <a:latin typeface="微软雅黑"/>
                <a:ea typeface="微软雅黑"/>
                <a:sym typeface="微软雅黑" pitchFamily="34" charset="-122"/>
              </a:rPr>
              <a:t>《</a:t>
            </a:r>
            <a:r>
              <a:rPr lang="zh-CN" altLang="en-US" sz="1400" dirty="0" smtClean="0">
                <a:solidFill>
                  <a:prstClr val="black"/>
                </a:solidFill>
                <a:latin typeface="微软雅黑"/>
                <a:ea typeface="微软雅黑"/>
                <a:sym typeface="微软雅黑" pitchFamily="34" charset="-122"/>
              </a:rPr>
              <a:t>申请入党积极分子</a:t>
            </a:r>
            <a:r>
              <a:rPr lang="zh-CN" altLang="en-US" sz="1400" dirty="0">
                <a:solidFill>
                  <a:prstClr val="black"/>
                </a:solidFill>
                <a:latin typeface="微软雅黑"/>
                <a:ea typeface="微软雅黑"/>
                <a:sym typeface="微软雅黑" pitchFamily="34" charset="-122"/>
              </a:rPr>
              <a:t>考察簿</a:t>
            </a:r>
            <a:r>
              <a:rPr lang="en-US" altLang="zh-CN" sz="1400" dirty="0" smtClean="0">
                <a:solidFill>
                  <a:prstClr val="black"/>
                </a:solidFill>
                <a:latin typeface="微软雅黑"/>
                <a:ea typeface="微软雅黑"/>
                <a:sym typeface="微软雅黑" pitchFamily="34" charset="-122"/>
              </a:rPr>
              <a:t>》</a:t>
            </a:r>
            <a:r>
              <a:rPr lang="zh-CN" altLang="en-US" sz="1400" dirty="0" smtClean="0">
                <a:solidFill>
                  <a:prstClr val="black"/>
                </a:solidFill>
                <a:latin typeface="微软雅黑"/>
                <a:ea typeface="微软雅黑"/>
                <a:sym typeface="微软雅黑" pitchFamily="34" charset="-122"/>
              </a:rPr>
              <a:t>用于对申请入党积极分子的培养、考察登记。入党积极分子向党组织提出入党申请，只是向党组织表明自己的政治态度和入党愿望。要衡量入党积极分子是否具备党员条件，不仅要看他向党组织表示的愿望和态度，更重要的是要看他的真实思想和实际行动。要全面及时地了解和掌握入党积极分子的真实思想和实际行动，就要对入党积极分子的表现情况进行定期考察。对入党积极分子进行定期考察是对其声明和行动是否统一的检验。这是保证发展新党员的质量，防止不符合党员条件的人进入党内的重要举措。</a:t>
            </a:r>
            <a:endParaRPr lang="zh-CN" altLang="en-US" sz="1400" dirty="0">
              <a:solidFill>
                <a:prstClr val="black"/>
              </a:solidFill>
              <a:latin typeface="微软雅黑"/>
              <a:ea typeface="微软雅黑"/>
            </a:endParaRPr>
          </a:p>
        </p:txBody>
      </p:sp>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9588" y="374510"/>
            <a:ext cx="2865828" cy="40509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92848120"/>
      </p:ext>
    </p:extLst>
  </p:cSld>
  <p:clrMapOvr>
    <a:masterClrMapping/>
  </p:clrMapOvr>
  <mc:AlternateContent xmlns:mc="http://schemas.openxmlformats.org/markup-compatibility/2006">
    <mc:Choice xmlns:p14="http://schemas.microsoft.com/office/powerpoint/2010/main" Requires="p14">
      <p:transition spd="slow" p14:dur="1200" advTm="0">
        <p:dissolve/>
      </p:transition>
    </mc:Choice>
    <mc:Fallback>
      <p:transition spd="slow" advTm="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55233"/>
            <a:ext cx="9169402" cy="5143500"/>
          </a:xfrm>
          <a:prstGeom prst="rect">
            <a:avLst/>
          </a:prstGeom>
        </p:spPr>
      </p:pic>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51" y="3167092"/>
            <a:ext cx="4142267" cy="1906413"/>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651971"/>
            <a:ext cx="9144000" cy="1491529"/>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342502" y="2946400"/>
            <a:ext cx="1801498" cy="2197100"/>
          </a:xfrm>
          <a:prstGeom prst="rect">
            <a:avLst/>
          </a:prstGeom>
        </p:spPr>
      </p:pic>
      <p:sp>
        <p:nvSpPr>
          <p:cNvPr id="10" name="圆角矩形 9"/>
          <p:cNvSpPr/>
          <p:nvPr/>
        </p:nvSpPr>
        <p:spPr>
          <a:xfrm>
            <a:off x="1544262" y="1207687"/>
            <a:ext cx="3835400" cy="510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smtClean="0">
                <a:solidFill>
                  <a:prstClr val="white"/>
                </a:solidFill>
                <a:latin typeface="微软雅黑" panose="020B0503020204020204" pitchFamily="34" charset="-122"/>
                <a:ea typeface="微软雅黑" panose="020B0503020204020204" pitchFamily="34" charset="-122"/>
              </a:rPr>
              <a:t>2</a:t>
            </a:r>
            <a:r>
              <a:rPr lang="zh-CN" altLang="en-US" sz="1200" b="1" dirty="0" smtClean="0">
                <a:solidFill>
                  <a:prstClr val="white"/>
                </a:solidFill>
                <a:latin typeface="微软雅黑" panose="020B0503020204020204" pitchFamily="34" charset="-122"/>
                <a:ea typeface="微软雅黑" panose="020B0503020204020204" pitchFamily="34" charset="-122"/>
              </a:rPr>
              <a:t>、</a:t>
            </a:r>
            <a:r>
              <a:rPr lang="zh-CN" altLang="zh-CN" sz="1200" b="1" dirty="0" smtClean="0">
                <a:solidFill>
                  <a:prstClr val="white"/>
                </a:solidFill>
                <a:latin typeface="微软雅黑" panose="020B0503020204020204" pitchFamily="34" charset="-122"/>
                <a:ea typeface="微软雅黑" panose="020B0503020204020204" pitchFamily="34" charset="-122"/>
              </a:rPr>
              <a:t>此</a:t>
            </a:r>
            <a:r>
              <a:rPr lang="zh-CN" altLang="zh-CN" sz="1200" b="1" dirty="0">
                <a:solidFill>
                  <a:prstClr val="white"/>
                </a:solidFill>
                <a:latin typeface="微软雅黑" panose="020B0503020204020204" pitchFamily="34" charset="-122"/>
                <a:ea typeface="微软雅黑" panose="020B0503020204020204" pitchFamily="34" charset="-122"/>
              </a:rPr>
              <a:t>薄由党支部保存，由入党介绍人和党支部负责填写</a:t>
            </a:r>
            <a:r>
              <a:rPr lang="zh-CN" altLang="zh-CN" sz="1200" dirty="0" smtClean="0"/>
              <a:t>。</a:t>
            </a:r>
            <a:endParaRPr lang="zh-CN" altLang="zh-CN" sz="1200" dirty="0"/>
          </a:p>
        </p:txBody>
      </p:sp>
      <p:sp>
        <p:nvSpPr>
          <p:cNvPr id="11" name="圆角矩形 10"/>
          <p:cNvSpPr/>
          <p:nvPr/>
        </p:nvSpPr>
        <p:spPr>
          <a:xfrm>
            <a:off x="1544262" y="2062176"/>
            <a:ext cx="3835400" cy="51532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zh-CN" sz="1200" b="1" dirty="0" smtClean="0">
                <a:solidFill>
                  <a:prstClr val="white"/>
                </a:solidFill>
                <a:latin typeface="微软雅黑" panose="020B0503020204020204" pitchFamily="34" charset="-122"/>
                <a:ea typeface="微软雅黑" panose="020B0503020204020204" pitchFamily="34" charset="-122"/>
              </a:rPr>
              <a:t>3</a:t>
            </a:r>
            <a:r>
              <a:rPr lang="zh-CN" altLang="en-US" sz="1200" b="1" dirty="0" smtClean="0">
                <a:solidFill>
                  <a:prstClr val="white"/>
                </a:solidFill>
                <a:latin typeface="微软雅黑" panose="020B0503020204020204" pitchFamily="34" charset="-122"/>
                <a:ea typeface="微软雅黑" panose="020B0503020204020204" pitchFamily="34" charset="-122"/>
              </a:rPr>
              <a:t>、</a:t>
            </a:r>
            <a:r>
              <a:rPr lang="zh-CN" altLang="zh-CN" sz="1200" b="1" dirty="0" smtClean="0">
                <a:solidFill>
                  <a:prstClr val="white"/>
                </a:solidFill>
                <a:latin typeface="微软雅黑" panose="020B0503020204020204" pitchFamily="34" charset="-122"/>
                <a:ea typeface="微软雅黑" panose="020B0503020204020204" pitchFamily="34" charset="-122"/>
              </a:rPr>
              <a:t>入党</a:t>
            </a:r>
            <a:r>
              <a:rPr lang="zh-CN" altLang="zh-CN" sz="1200" b="1" dirty="0">
                <a:solidFill>
                  <a:prstClr val="white"/>
                </a:solidFill>
                <a:latin typeface="微软雅黑" panose="020B0503020204020204" pitchFamily="34" charset="-122"/>
                <a:ea typeface="微软雅黑" panose="020B0503020204020204" pitchFamily="34" charset="-122"/>
              </a:rPr>
              <a:t>积极分子调动工作时，应及时将此薄转移调入单位党组织</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zh-CN" altLang="en-US" sz="1200" b="1" dirty="0">
              <a:solidFill>
                <a:prstClr val="white"/>
              </a:solidFill>
              <a:latin typeface="微软雅黑" panose="020B0503020204020204" pitchFamily="34" charset="-122"/>
              <a:ea typeface="微软雅黑" panose="020B0503020204020204" pitchFamily="34" charset="-122"/>
            </a:endParaRPr>
          </a:p>
        </p:txBody>
      </p:sp>
      <p:sp>
        <p:nvSpPr>
          <p:cNvPr id="12" name="圆角矩形 11"/>
          <p:cNvSpPr/>
          <p:nvPr/>
        </p:nvSpPr>
        <p:spPr>
          <a:xfrm>
            <a:off x="1544262" y="2896623"/>
            <a:ext cx="3835400" cy="48553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smtClean="0">
                <a:solidFill>
                  <a:prstClr val="white"/>
                </a:solidFill>
                <a:latin typeface="微软雅黑" panose="020B0503020204020204" pitchFamily="34" charset="-122"/>
                <a:ea typeface="微软雅黑" panose="020B0503020204020204" pitchFamily="34" charset="-122"/>
              </a:rPr>
              <a:t>4</a:t>
            </a:r>
            <a:r>
              <a:rPr lang="zh-CN" altLang="en-US" sz="1200" b="1" dirty="0" smtClean="0">
                <a:solidFill>
                  <a:prstClr val="white"/>
                </a:solidFill>
                <a:latin typeface="微软雅黑" panose="020B0503020204020204" pitchFamily="34" charset="-122"/>
                <a:ea typeface="微软雅黑" panose="020B0503020204020204" pitchFamily="34" charset="-122"/>
              </a:rPr>
              <a:t>、</a:t>
            </a:r>
            <a:r>
              <a:rPr lang="zh-CN" altLang="zh-CN" sz="1200" b="1" dirty="0" smtClean="0">
                <a:solidFill>
                  <a:prstClr val="white"/>
                </a:solidFill>
                <a:latin typeface="微软雅黑" panose="020B0503020204020204" pitchFamily="34" charset="-122"/>
                <a:ea typeface="微软雅黑" panose="020B0503020204020204" pitchFamily="34" charset="-122"/>
              </a:rPr>
              <a:t>要</a:t>
            </a:r>
            <a:r>
              <a:rPr lang="zh-CN" altLang="zh-CN" sz="1200" b="1" dirty="0">
                <a:solidFill>
                  <a:prstClr val="white"/>
                </a:solidFill>
                <a:latin typeface="微软雅黑" panose="020B0503020204020204" pitchFamily="34" charset="-122"/>
                <a:ea typeface="微软雅黑" panose="020B0503020204020204" pitchFamily="34" charset="-122"/>
              </a:rPr>
              <a:t>认真、具体、实事求是记载。栏目不够可增加附页</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zh-CN" altLang="zh-CN" sz="1200" b="1" dirty="0">
              <a:solidFill>
                <a:prstClr val="white"/>
              </a:solidFill>
              <a:latin typeface="微软雅黑" panose="020B0503020204020204" pitchFamily="34" charset="-122"/>
              <a:ea typeface="微软雅黑" panose="020B0503020204020204" pitchFamily="34" charset="-122"/>
            </a:endParaRPr>
          </a:p>
        </p:txBody>
      </p:sp>
      <p:sp>
        <p:nvSpPr>
          <p:cNvPr id="13" name="圆角矩形 12"/>
          <p:cNvSpPr/>
          <p:nvPr/>
        </p:nvSpPr>
        <p:spPr>
          <a:xfrm>
            <a:off x="1544262" y="3704081"/>
            <a:ext cx="3835400" cy="4898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smtClean="0">
                <a:solidFill>
                  <a:schemeClr val="bg1"/>
                </a:solidFill>
                <a:latin typeface="微软雅黑" panose="020B0503020204020204" pitchFamily="34" charset="-122"/>
                <a:ea typeface="微软雅黑" panose="020B0503020204020204" pitchFamily="34" charset="-122"/>
              </a:rPr>
              <a:t>5</a:t>
            </a:r>
            <a:r>
              <a:rPr lang="zh-CN" altLang="en-US" sz="1200" b="1" dirty="0" smtClean="0">
                <a:solidFill>
                  <a:schemeClr val="bg1"/>
                </a:solidFill>
                <a:latin typeface="微软雅黑" panose="020B0503020204020204" pitchFamily="34" charset="-122"/>
                <a:ea typeface="微软雅黑" panose="020B0503020204020204" pitchFamily="34" charset="-122"/>
              </a:rPr>
              <a:t>、</a:t>
            </a:r>
            <a:r>
              <a:rPr lang="zh-CN" altLang="zh-CN" sz="1200" b="1" dirty="0">
                <a:solidFill>
                  <a:schemeClr val="bg1"/>
                </a:solidFill>
                <a:latin typeface="微软雅黑" panose="020B0503020204020204" pitchFamily="34" charset="-122"/>
                <a:ea typeface="微软雅黑" panose="020B0503020204020204" pitchFamily="34" charset="-122"/>
              </a:rPr>
              <a:t>吸收积极分子入党时，党支部应将此薄连同《入党志愿书》一并上报</a:t>
            </a:r>
            <a:r>
              <a:rPr lang="zh-CN" altLang="zh-CN" sz="1200" dirty="0" smtClean="0"/>
              <a:t>。</a:t>
            </a:r>
            <a:endParaRPr lang="zh-CN" altLang="zh-CN" sz="1200" b="1" dirty="0">
              <a:solidFill>
                <a:prstClr val="white"/>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527774" y="278709"/>
            <a:ext cx="492443" cy="1118255"/>
          </a:xfrm>
          <a:prstGeom prst="rect">
            <a:avLst/>
          </a:prstGeom>
          <a:noFill/>
        </p:spPr>
        <p:txBody>
          <a:bodyPr vert="eaVert"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填写说明</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9588" y="343825"/>
            <a:ext cx="2865828" cy="40509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圆角矩形 8"/>
          <p:cNvSpPr/>
          <p:nvPr/>
        </p:nvSpPr>
        <p:spPr>
          <a:xfrm>
            <a:off x="1544262" y="385033"/>
            <a:ext cx="3835400" cy="49254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smtClean="0">
                <a:solidFill>
                  <a:schemeClr val="bg1"/>
                </a:solidFill>
                <a:latin typeface="微软雅黑" panose="020B0503020204020204" pitchFamily="34" charset="-122"/>
                <a:ea typeface="微软雅黑" panose="020B0503020204020204" pitchFamily="34" charset="-122"/>
              </a:rPr>
              <a:t>1</a:t>
            </a:r>
            <a:r>
              <a:rPr lang="zh-CN" altLang="en-US" sz="1200" b="1" dirty="0" smtClean="0">
                <a:solidFill>
                  <a:schemeClr val="bg1"/>
                </a:solidFill>
                <a:latin typeface="微软雅黑" panose="020B0503020204020204" pitchFamily="34" charset="-122"/>
                <a:ea typeface="微软雅黑" panose="020B0503020204020204" pitchFamily="34" charset="-122"/>
              </a:rPr>
              <a:t>、凡被</a:t>
            </a:r>
            <a:r>
              <a:rPr lang="zh-CN" altLang="zh-CN" sz="1200" b="1" dirty="0">
                <a:solidFill>
                  <a:prstClr val="white"/>
                </a:solidFill>
                <a:latin typeface="微软雅黑" panose="020B0503020204020204" pitchFamily="34" charset="-122"/>
                <a:ea typeface="微软雅黑" panose="020B0503020204020204" pitchFamily="34" charset="-122"/>
              </a:rPr>
              <a:t>确定为入党积极分子的同志，应填写此薄</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zh-CN" altLang="zh-CN" sz="1200" b="1" dirty="0">
              <a:solidFill>
                <a:prstClr val="white"/>
              </a:solidFill>
              <a:latin typeface="微软雅黑" panose="020B0503020204020204" pitchFamily="34" charset="-122"/>
              <a:ea typeface="微软雅黑" panose="020B0503020204020204" pitchFamily="34" charset="-122"/>
            </a:endParaRPr>
          </a:p>
        </p:txBody>
      </p:sp>
      <p:grpSp>
        <p:nvGrpSpPr>
          <p:cNvPr id="14" name="组合 13"/>
          <p:cNvGrpSpPr/>
          <p:nvPr/>
        </p:nvGrpSpPr>
        <p:grpSpPr>
          <a:xfrm rot="16200000">
            <a:off x="151886" y="528471"/>
            <a:ext cx="1293605" cy="572693"/>
            <a:chOff x="1212850" y="1460944"/>
            <a:chExt cx="4787912" cy="1564503"/>
          </a:xfrm>
        </p:grpSpPr>
        <p:sp>
          <p:nvSpPr>
            <p:cNvPr id="15"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a:t>
              </a:r>
              <a:r>
                <a:rPr lang="zh-CN" altLang="en-US" sz="2000" b="1" dirty="0">
                  <a:solidFill>
                    <a:schemeClr val="bg1"/>
                  </a:solidFill>
                  <a:latin typeface="微软雅黑" panose="020B0503020204020204" pitchFamily="34" charset="-122"/>
                  <a:ea typeface="微软雅黑" panose="020B0503020204020204" pitchFamily="34" charset="-122"/>
                </a:rPr>
                <a:t>说</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明</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6"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17"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spTree>
    <p:extLst>
      <p:ext uri="{BB962C8B-B14F-4D97-AF65-F5344CB8AC3E}">
        <p14:creationId xmlns:p14="http://schemas.microsoft.com/office/powerpoint/2010/main" val="138050864"/>
      </p:ext>
    </p:extLst>
  </p:cSld>
  <p:clrMapOvr>
    <a:masterClrMapping/>
  </p:clrMapOvr>
  <p:transition spd="slow"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2"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1+#ppt_w/2"/>
                                          </p:val>
                                        </p:tav>
                                        <p:tav tm="100000">
                                          <p:val>
                                            <p:strVal val="#ppt_x"/>
                                          </p:val>
                                        </p:tav>
                                      </p:tavLst>
                                    </p:anim>
                                    <p:anim calcmode="lin" valueType="num">
                                      <p:cBhvr additive="base">
                                        <p:cTn id="19" dur="500" fill="hold"/>
                                        <p:tgtEl>
                                          <p:spTgt spid="10"/>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2"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1+#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2"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1+#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childTnLst>
                          </p:cTn>
                        </p:par>
                        <p:par>
                          <p:cTn id="30" fill="hold">
                            <p:stCondLst>
                              <p:cond delay="3000"/>
                            </p:stCondLst>
                            <p:childTnLst>
                              <p:par>
                                <p:cTn id="31" presetID="2" presetClass="entr" presetSubtype="2"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1+#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8"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69402" cy="5143500"/>
          </a:xfrm>
          <a:prstGeom prst="rect">
            <a:avLst/>
          </a:prstGeom>
        </p:spPr>
      </p:pic>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51" y="3167092"/>
            <a:ext cx="4142267" cy="1906413"/>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651971"/>
            <a:ext cx="9144000" cy="1491529"/>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342502" y="2946400"/>
            <a:ext cx="1801498" cy="2197100"/>
          </a:xfrm>
          <a:prstGeom prst="rect">
            <a:avLst/>
          </a:prstGeom>
        </p:spPr>
      </p:pic>
      <p:sp>
        <p:nvSpPr>
          <p:cNvPr id="11" name="文本框 7"/>
          <p:cNvSpPr txBox="1"/>
          <p:nvPr/>
        </p:nvSpPr>
        <p:spPr>
          <a:xfrm>
            <a:off x="592613" y="278709"/>
            <a:ext cx="492443" cy="1118255"/>
          </a:xfrm>
          <a:prstGeom prst="rect">
            <a:avLst/>
          </a:prstGeom>
          <a:noFill/>
        </p:spPr>
        <p:txBody>
          <a:bodyPr vert="eaVert"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填写</a:t>
            </a:r>
            <a:r>
              <a:rPr lang="zh-CN" altLang="en-US" sz="2000" b="1" dirty="0">
                <a:solidFill>
                  <a:schemeClr val="bg1"/>
                </a:solidFill>
                <a:latin typeface="微软雅黑" panose="020B0503020204020204" pitchFamily="34" charset="-122"/>
                <a:ea typeface="微软雅黑" panose="020B0503020204020204" pitchFamily="34" charset="-122"/>
              </a:rPr>
              <a:t>规范</a:t>
            </a:r>
          </a:p>
        </p:txBody>
      </p:sp>
      <p:sp>
        <p:nvSpPr>
          <p:cNvPr id="12" name="圆角矩形 11"/>
          <p:cNvSpPr/>
          <p:nvPr/>
        </p:nvSpPr>
        <p:spPr>
          <a:xfrm>
            <a:off x="1452207" y="495499"/>
            <a:ext cx="3835400" cy="49254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smtClean="0">
                <a:solidFill>
                  <a:schemeClr val="bg1"/>
                </a:solidFill>
                <a:latin typeface="微软雅黑" panose="020B0503020204020204" pitchFamily="34" charset="-122"/>
                <a:ea typeface="微软雅黑" panose="020B0503020204020204" pitchFamily="34" charset="-122"/>
              </a:rPr>
              <a:t>1</a:t>
            </a:r>
            <a:r>
              <a:rPr lang="zh-CN" altLang="en-US" sz="1200" b="1" dirty="0" smtClean="0">
                <a:solidFill>
                  <a:schemeClr val="bg1"/>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姓名</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要与封面填写保持一致</a:t>
            </a:r>
          </a:p>
        </p:txBody>
      </p:sp>
      <p:sp>
        <p:nvSpPr>
          <p:cNvPr id="13" name="圆角矩形 12"/>
          <p:cNvSpPr/>
          <p:nvPr/>
        </p:nvSpPr>
        <p:spPr>
          <a:xfrm>
            <a:off x="1452207" y="1358860"/>
            <a:ext cx="3835400" cy="510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smtClean="0">
                <a:solidFill>
                  <a:prstClr val="white"/>
                </a:solidFill>
                <a:latin typeface="微软雅黑" panose="020B0503020204020204" pitchFamily="34" charset="-122"/>
                <a:ea typeface="微软雅黑" panose="020B0503020204020204" pitchFamily="34" charset="-122"/>
              </a:rPr>
              <a:t>2</a:t>
            </a:r>
            <a:r>
              <a:rPr lang="zh-CN" altLang="en-US"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家庭出身</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应填写本人取得独立经济地位前的家庭成份</a:t>
            </a:r>
          </a:p>
        </p:txBody>
      </p:sp>
      <p:sp>
        <p:nvSpPr>
          <p:cNvPr id="15" name="圆角矩形 14"/>
          <p:cNvSpPr/>
          <p:nvPr/>
        </p:nvSpPr>
        <p:spPr>
          <a:xfrm>
            <a:off x="1452207" y="2260866"/>
            <a:ext cx="3835400" cy="48553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a:solidFill>
                  <a:prstClr val="white"/>
                </a:solidFill>
                <a:latin typeface="微软雅黑" panose="020B0503020204020204" pitchFamily="34" charset="-122"/>
                <a:ea typeface="微软雅黑" panose="020B0503020204020204" pitchFamily="34" charset="-122"/>
              </a:rPr>
              <a:t>3</a:t>
            </a:r>
            <a:r>
              <a:rPr lang="zh-CN" altLang="en-US" sz="1200" b="1" dirty="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本人成份</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应填写本人参加工作或入党前的个人</a:t>
            </a:r>
            <a:r>
              <a:rPr lang="zh-CN" altLang="zh-CN" sz="1200" b="1" dirty="0" smtClean="0">
                <a:solidFill>
                  <a:prstClr val="white"/>
                </a:solidFill>
                <a:latin typeface="微软雅黑" panose="020B0503020204020204" pitchFamily="34" charset="-122"/>
                <a:ea typeface="微软雅黑" panose="020B0503020204020204" pitchFamily="34" charset="-122"/>
              </a:rPr>
              <a:t>社会地位</a:t>
            </a:r>
            <a:endParaRPr lang="zh-CN" altLang="zh-CN" sz="1200" b="1" dirty="0">
              <a:solidFill>
                <a:prstClr val="white"/>
              </a:solidFill>
              <a:latin typeface="微软雅黑" panose="020B0503020204020204" pitchFamily="34" charset="-122"/>
              <a:ea typeface="微软雅黑" panose="020B0503020204020204" pitchFamily="34" charset="-122"/>
            </a:endParaRPr>
          </a:p>
        </p:txBody>
      </p:sp>
      <p:sp>
        <p:nvSpPr>
          <p:cNvPr id="16" name="圆角矩形 15"/>
          <p:cNvSpPr/>
          <p:nvPr/>
        </p:nvSpPr>
        <p:spPr>
          <a:xfrm>
            <a:off x="1470618" y="3105961"/>
            <a:ext cx="3835400" cy="48986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a:solidFill>
                  <a:prstClr val="white"/>
                </a:solidFill>
                <a:latin typeface="微软雅黑" panose="020B0503020204020204" pitchFamily="34" charset="-122"/>
                <a:ea typeface="微软雅黑" panose="020B0503020204020204" pitchFamily="34" charset="-122"/>
              </a:rPr>
              <a:t>4</a:t>
            </a:r>
            <a:r>
              <a:rPr lang="zh-CN" altLang="en-US" sz="1200" b="1" dirty="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申请入党时间</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写第一次向党提出书面申请的</a:t>
            </a:r>
            <a:r>
              <a:rPr lang="zh-CN" altLang="en-US" sz="1200" b="1" dirty="0" smtClean="0">
                <a:solidFill>
                  <a:prstClr val="white"/>
                </a:solidFill>
                <a:latin typeface="微软雅黑" panose="020B0503020204020204" pitchFamily="34" charset="-122"/>
                <a:ea typeface="微软雅黑" panose="020B0503020204020204" pitchFamily="34" charset="-122"/>
              </a:rPr>
              <a:t>时间</a:t>
            </a:r>
            <a:endParaRPr lang="zh-CN" altLang="zh-CN" sz="1200" b="1" dirty="0">
              <a:solidFill>
                <a:prstClr val="white"/>
              </a:solidFill>
              <a:latin typeface="微软雅黑" panose="020B0503020204020204" pitchFamily="34" charset="-122"/>
              <a:ea typeface="微软雅黑" panose="020B0503020204020204" pitchFamily="34" charset="-122"/>
            </a:endParaRPr>
          </a:p>
        </p:txBody>
      </p:sp>
      <p:grpSp>
        <p:nvGrpSpPr>
          <p:cNvPr id="19" name="组合 18"/>
          <p:cNvGrpSpPr/>
          <p:nvPr/>
        </p:nvGrpSpPr>
        <p:grpSpPr>
          <a:xfrm rot="16200000">
            <a:off x="151886" y="528471"/>
            <a:ext cx="1293605" cy="572693"/>
            <a:chOff x="1212850" y="1460944"/>
            <a:chExt cx="4787912" cy="1564503"/>
          </a:xfrm>
        </p:grpSpPr>
        <p:sp>
          <p:nvSpPr>
            <p:cNvPr id="20"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规</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1"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22"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pic>
        <p:nvPicPr>
          <p:cNvPr id="6" name="图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13149" y="386254"/>
            <a:ext cx="2865600" cy="4050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AutoShape 59"/>
          <p:cNvSpPr>
            <a:spLocks noChangeArrowheads="1"/>
          </p:cNvSpPr>
          <p:nvPr/>
        </p:nvSpPr>
        <p:spPr bwMode="gray">
          <a:xfrm>
            <a:off x="2727820" y="81326"/>
            <a:ext cx="747068" cy="221982"/>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1013" dirty="0" smtClean="0">
                <a:solidFill>
                  <a:schemeClr val="bg1"/>
                </a:solidFill>
              </a:rPr>
              <a:t>第</a:t>
            </a:r>
            <a:r>
              <a:rPr lang="zh-CN" altLang="en-US" sz="1013" dirty="0">
                <a:solidFill>
                  <a:schemeClr val="bg1"/>
                </a:solidFill>
              </a:rPr>
              <a:t>一</a:t>
            </a:r>
            <a:r>
              <a:rPr lang="zh-CN" altLang="en-US" sz="1013" dirty="0" smtClean="0">
                <a:solidFill>
                  <a:schemeClr val="bg1"/>
                </a:solidFill>
              </a:rPr>
              <a:t>页</a:t>
            </a:r>
            <a:endParaRPr lang="zh-CN" altLang="en-US" sz="1013" dirty="0">
              <a:solidFill>
                <a:schemeClr val="bg1"/>
              </a:solidFill>
            </a:endParaRPr>
          </a:p>
        </p:txBody>
      </p:sp>
      <p:sp>
        <p:nvSpPr>
          <p:cNvPr id="17" name="圆角矩形 16"/>
          <p:cNvSpPr/>
          <p:nvPr/>
        </p:nvSpPr>
        <p:spPr>
          <a:xfrm>
            <a:off x="1489681" y="3970491"/>
            <a:ext cx="3835400" cy="51065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a:solidFill>
                  <a:schemeClr val="bg1"/>
                </a:solidFill>
                <a:latin typeface="微软雅黑" panose="020B0503020204020204" pitchFamily="34" charset="-122"/>
                <a:ea typeface="微软雅黑" panose="020B0503020204020204" pitchFamily="34" charset="-122"/>
              </a:rPr>
              <a:t>5</a:t>
            </a:r>
            <a:r>
              <a:rPr lang="zh-CN" altLang="en-US" sz="1200" b="1" dirty="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 ”</a:t>
            </a:r>
            <a:r>
              <a:rPr lang="zh-CN" altLang="zh-CN" sz="1200" b="1" dirty="0">
                <a:solidFill>
                  <a:prstClr val="white"/>
                </a:solidFill>
                <a:latin typeface="微软雅黑" panose="020B0503020204020204" pitchFamily="34" charset="-122"/>
                <a:ea typeface="微软雅黑" panose="020B0503020204020204" pitchFamily="34" charset="-122"/>
              </a:rPr>
              <a:t>确定为培养对象时间</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写所在单位党支部确定自己为培养对象时间</a:t>
            </a:r>
            <a:endParaRPr lang="zh-CN" altLang="zh-CN" sz="1200" b="1" dirty="0">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40952347"/>
      </p:ext>
    </p:extLst>
  </p:cSld>
  <p:clrMapOvr>
    <a:masterClrMapping/>
  </p:clrMapOvr>
  <mc:AlternateContent xmlns:mc="http://schemas.openxmlformats.org/markup-compatibility/2006">
    <mc:Choice xmlns:p14="http://schemas.microsoft.com/office/powerpoint/2010/main" Requires="p14">
      <p:transition spd="slow" p14:dur="1600" advTm="0">
        <p:blinds dir="vert"/>
      </p:transition>
    </mc:Choice>
    <mc:Fallback>
      <p:transition spd="slow"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1000"/>
                                        <p:tgtEl>
                                          <p:spTgt spid="17"/>
                                        </p:tgtEl>
                                      </p:cBhvr>
                                    </p:animEffect>
                                    <p:anim calcmode="lin" valueType="num">
                                      <p:cBhvr>
                                        <p:cTn id="43" dur="1000" fill="hold"/>
                                        <p:tgtEl>
                                          <p:spTgt spid="17"/>
                                        </p:tgtEl>
                                        <p:attrNameLst>
                                          <p:attrName>ppt_x</p:attrName>
                                        </p:attrNameLst>
                                      </p:cBhvr>
                                      <p:tavLst>
                                        <p:tav tm="0">
                                          <p:val>
                                            <p:strVal val="#ppt_x"/>
                                          </p:val>
                                        </p:tav>
                                        <p:tav tm="100000">
                                          <p:val>
                                            <p:strVal val="#ppt_x"/>
                                          </p:val>
                                        </p:tav>
                                      </p:tavLst>
                                    </p:anim>
                                    <p:anim calcmode="lin" valueType="num">
                                      <p:cBhvr>
                                        <p:cTn id="4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9169402" cy="5143500"/>
          </a:xfrm>
          <a:prstGeom prst="rect">
            <a:avLst/>
          </a:prstGeom>
        </p:spPr>
      </p:pic>
      <p:pic>
        <p:nvPicPr>
          <p:cNvPr id="3" name="图片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151" y="3167092"/>
            <a:ext cx="4142267" cy="1906413"/>
          </a:xfrm>
          <a:prstGeom prst="rect">
            <a:avLst/>
          </a:prstGeom>
        </p:spPr>
      </p:pic>
      <p:pic>
        <p:nvPicPr>
          <p:cNvPr id="4" name="图片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651971"/>
            <a:ext cx="9144000" cy="1491529"/>
          </a:xfrm>
          <a:prstGeom prst="rect">
            <a:avLst/>
          </a:prstGeom>
        </p:spPr>
      </p:pic>
      <p:pic>
        <p:nvPicPr>
          <p:cNvPr id="5" name="图片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342502" y="2946400"/>
            <a:ext cx="1801498" cy="2197100"/>
          </a:xfrm>
          <a:prstGeom prst="rect">
            <a:avLst/>
          </a:prstGeom>
        </p:spPr>
      </p:pic>
      <p:sp>
        <p:nvSpPr>
          <p:cNvPr id="11" name="文本框 7"/>
          <p:cNvSpPr txBox="1"/>
          <p:nvPr/>
        </p:nvSpPr>
        <p:spPr>
          <a:xfrm>
            <a:off x="592613" y="278709"/>
            <a:ext cx="492443" cy="1118255"/>
          </a:xfrm>
          <a:prstGeom prst="rect">
            <a:avLst/>
          </a:prstGeom>
          <a:noFill/>
        </p:spPr>
        <p:txBody>
          <a:bodyPr vert="eaVert"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填写</a:t>
            </a:r>
            <a:r>
              <a:rPr lang="zh-CN" altLang="en-US" sz="2000" b="1" dirty="0">
                <a:solidFill>
                  <a:schemeClr val="bg1"/>
                </a:solidFill>
                <a:latin typeface="微软雅黑" panose="020B0503020204020204" pitchFamily="34" charset="-122"/>
                <a:ea typeface="微软雅黑" panose="020B0503020204020204" pitchFamily="34" charset="-122"/>
              </a:rPr>
              <a:t>规范</a:t>
            </a:r>
          </a:p>
        </p:txBody>
      </p:sp>
      <p:sp>
        <p:nvSpPr>
          <p:cNvPr id="12" name="圆角矩形 11"/>
          <p:cNvSpPr/>
          <p:nvPr/>
        </p:nvSpPr>
        <p:spPr>
          <a:xfrm>
            <a:off x="1415388" y="828490"/>
            <a:ext cx="3835400" cy="176129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200" b="1" dirty="0" smtClean="0">
                <a:solidFill>
                  <a:prstClr val="white"/>
                </a:solidFill>
                <a:latin typeface="微软雅黑" panose="020B0503020204020204" pitchFamily="34" charset="-122"/>
                <a:ea typeface="微软雅黑" panose="020B0503020204020204" pitchFamily="34" charset="-122"/>
              </a:rPr>
              <a:t>6</a:t>
            </a:r>
            <a:r>
              <a:rPr lang="zh-CN" altLang="en-US"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smtClean="0">
                <a:solidFill>
                  <a:prstClr val="white"/>
                </a:solidFill>
                <a:latin typeface="微软雅黑" panose="020B0503020204020204" pitchFamily="34" charset="-122"/>
                <a:ea typeface="微软雅黑" panose="020B0503020204020204" pitchFamily="34" charset="-122"/>
              </a:rPr>
              <a:t>简历</a:t>
            </a:r>
            <a:r>
              <a:rPr lang="en-US" altLang="zh-CN" sz="1200" b="1" dirty="0" smtClean="0">
                <a:solidFill>
                  <a:prstClr val="white"/>
                </a:solidFill>
                <a:latin typeface="微软雅黑" panose="020B0503020204020204" pitchFamily="34" charset="-122"/>
                <a:ea typeface="微软雅黑" panose="020B0503020204020204" pitchFamily="34" charset="-122"/>
              </a:rPr>
              <a:t>” </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en-US" altLang="zh-CN" sz="1200" b="1" dirty="0" smtClean="0">
              <a:solidFill>
                <a:prstClr val="white"/>
              </a:solidFill>
              <a:latin typeface="微软雅黑" panose="020B0503020204020204" pitchFamily="34" charset="-122"/>
              <a:ea typeface="微软雅黑" panose="020B0503020204020204" pitchFamily="34" charset="-122"/>
            </a:endParaRPr>
          </a:p>
          <a:p>
            <a:r>
              <a:rPr lang="zh-CN" altLang="zh-CN"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1</a:t>
            </a:r>
            <a:r>
              <a:rPr lang="zh-CN" altLang="zh-CN" sz="1200" b="1" dirty="0">
                <a:solidFill>
                  <a:prstClr val="white"/>
                </a:solidFill>
                <a:latin typeface="微软雅黑" panose="020B0503020204020204" pitchFamily="34" charset="-122"/>
                <a:ea typeface="微软雅黑" panose="020B0503020204020204" pitchFamily="34" charset="-122"/>
              </a:rPr>
              <a:t>）一般从七周岁或上小学时填起</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en-US" altLang="zh-CN" sz="1200" b="1" dirty="0" smtClean="0">
              <a:solidFill>
                <a:prstClr val="white"/>
              </a:solidFill>
              <a:latin typeface="微软雅黑" panose="020B0503020204020204" pitchFamily="34" charset="-122"/>
              <a:ea typeface="微软雅黑" panose="020B0503020204020204" pitchFamily="34" charset="-122"/>
            </a:endParaRPr>
          </a:p>
          <a:p>
            <a:r>
              <a:rPr lang="zh-CN" altLang="zh-CN"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2</a:t>
            </a:r>
            <a:r>
              <a:rPr lang="zh-CN" altLang="zh-CN" sz="1200" b="1" dirty="0">
                <a:solidFill>
                  <a:prstClr val="white"/>
                </a:solidFill>
                <a:latin typeface="微软雅黑" panose="020B0503020204020204" pitchFamily="34" charset="-122"/>
                <a:ea typeface="微软雅黑" panose="020B0503020204020204" pitchFamily="34" charset="-122"/>
              </a:rPr>
              <a:t>）根据本人在不同时期、不同地点所从事的职业分段填写</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en-US" altLang="zh-CN" sz="1200" b="1" dirty="0" smtClean="0">
              <a:solidFill>
                <a:prstClr val="white"/>
              </a:solidFill>
              <a:latin typeface="微软雅黑" panose="020B0503020204020204" pitchFamily="34" charset="-122"/>
              <a:ea typeface="微软雅黑" panose="020B0503020204020204" pitchFamily="34" charset="-122"/>
            </a:endParaRPr>
          </a:p>
          <a:p>
            <a:r>
              <a:rPr lang="zh-CN" altLang="zh-CN"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3</a:t>
            </a:r>
            <a:r>
              <a:rPr lang="zh-CN" altLang="zh-CN" sz="1200" b="1" dirty="0">
                <a:solidFill>
                  <a:prstClr val="white"/>
                </a:solidFill>
                <a:latin typeface="微软雅黑" panose="020B0503020204020204" pitchFamily="34" charset="-122"/>
                <a:ea typeface="微软雅黑" panose="020B0503020204020204" pitchFamily="34" charset="-122"/>
              </a:rPr>
              <a:t>）起止年月前后要相互衔接</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en-US" altLang="zh-CN" sz="1200" b="1" dirty="0" smtClean="0">
              <a:solidFill>
                <a:prstClr val="white"/>
              </a:solidFill>
              <a:latin typeface="微软雅黑" panose="020B0503020204020204" pitchFamily="34" charset="-122"/>
              <a:ea typeface="微软雅黑" panose="020B0503020204020204" pitchFamily="34" charset="-122"/>
            </a:endParaRPr>
          </a:p>
          <a:p>
            <a:r>
              <a:rPr lang="zh-CN" altLang="zh-CN"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4</a:t>
            </a:r>
            <a:r>
              <a:rPr lang="zh-CN" altLang="zh-CN" sz="1200" b="1" dirty="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何地、何部门</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要写全称</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en-US" altLang="zh-CN" sz="1200" b="1" dirty="0" smtClean="0">
              <a:solidFill>
                <a:prstClr val="white"/>
              </a:solidFill>
              <a:latin typeface="微软雅黑" panose="020B0503020204020204" pitchFamily="34" charset="-122"/>
              <a:ea typeface="微软雅黑" panose="020B0503020204020204" pitchFamily="34" charset="-122"/>
            </a:endParaRPr>
          </a:p>
          <a:p>
            <a:r>
              <a:rPr lang="zh-CN" altLang="zh-CN"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5</a:t>
            </a:r>
            <a:r>
              <a:rPr lang="zh-CN" altLang="zh-CN" sz="1200" b="1" dirty="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任何职</a:t>
            </a:r>
            <a:r>
              <a:rPr lang="en-US" altLang="zh-CN" sz="1200" b="1" dirty="0">
                <a:solidFill>
                  <a:prstClr val="white"/>
                </a:solidFill>
                <a:latin typeface="微软雅黑" panose="020B0503020204020204" pitchFamily="34" charset="-122"/>
                <a:ea typeface="微软雅黑" panose="020B0503020204020204" pitchFamily="34" charset="-122"/>
              </a:rPr>
              <a:t>”</a:t>
            </a:r>
            <a:r>
              <a:rPr lang="zh-CN" altLang="zh-CN" sz="1200" b="1" dirty="0">
                <a:solidFill>
                  <a:prstClr val="white"/>
                </a:solidFill>
                <a:latin typeface="微软雅黑" panose="020B0503020204020204" pitchFamily="34" charset="-122"/>
                <a:ea typeface="微软雅黑" panose="020B0503020204020204" pitchFamily="34" charset="-122"/>
              </a:rPr>
              <a:t>应写明任何职务，兼职较多者选主要的填写</a:t>
            </a:r>
            <a:r>
              <a:rPr lang="zh-CN" altLang="zh-CN" sz="1200" dirty="0"/>
              <a:t>。 </a:t>
            </a:r>
            <a:r>
              <a:rPr lang="en-US" altLang="zh-CN" sz="1200" dirty="0"/>
              <a:t/>
            </a:r>
            <a:br>
              <a:rPr lang="en-US" altLang="zh-CN" sz="1200" dirty="0"/>
            </a:br>
            <a:endParaRPr lang="zh-CN" altLang="zh-CN" sz="1200" b="1" dirty="0">
              <a:solidFill>
                <a:prstClr val="white"/>
              </a:solidFill>
              <a:latin typeface="微软雅黑" panose="020B0503020204020204" pitchFamily="34" charset="-122"/>
              <a:ea typeface="微软雅黑" panose="020B0503020204020204" pitchFamily="34" charset="-122"/>
            </a:endParaRPr>
          </a:p>
        </p:txBody>
      </p:sp>
      <p:sp>
        <p:nvSpPr>
          <p:cNvPr id="19" name="圆角矩形 18"/>
          <p:cNvSpPr/>
          <p:nvPr/>
        </p:nvSpPr>
        <p:spPr>
          <a:xfrm>
            <a:off x="1501305" y="3050909"/>
            <a:ext cx="3835400" cy="73602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zh-CN" sz="1200" b="1" dirty="0" smtClean="0">
                <a:solidFill>
                  <a:prstClr val="white"/>
                </a:solidFill>
                <a:latin typeface="微软雅黑" panose="020B0503020204020204" pitchFamily="34" charset="-122"/>
                <a:ea typeface="微软雅黑" panose="020B0503020204020204" pitchFamily="34" charset="-122"/>
              </a:rPr>
              <a:t>7</a:t>
            </a:r>
            <a:r>
              <a:rPr lang="zh-CN" altLang="en-US"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smtClean="0">
                <a:solidFill>
                  <a:prstClr val="white"/>
                </a:solidFill>
                <a:latin typeface="微软雅黑" panose="020B0503020204020204" pitchFamily="34" charset="-122"/>
                <a:ea typeface="微软雅黑" panose="020B0503020204020204" pitchFamily="34" charset="-122"/>
              </a:rPr>
              <a:t> “</a:t>
            </a:r>
            <a:r>
              <a:rPr lang="zh-CN" altLang="zh-CN" sz="1200" b="1" dirty="0" smtClean="0">
                <a:solidFill>
                  <a:prstClr val="white"/>
                </a:solidFill>
                <a:latin typeface="微软雅黑" panose="020B0503020204020204" pitchFamily="34" charset="-122"/>
                <a:ea typeface="微软雅黑" panose="020B0503020204020204" pitchFamily="34" charset="-122"/>
              </a:rPr>
              <a:t>受</a:t>
            </a:r>
            <a:r>
              <a:rPr lang="zh-CN" altLang="zh-CN" sz="1200" b="1" dirty="0">
                <a:solidFill>
                  <a:prstClr val="white"/>
                </a:solidFill>
                <a:latin typeface="微软雅黑" panose="020B0503020204020204" pitchFamily="34" charset="-122"/>
                <a:ea typeface="微软雅黑" panose="020B0503020204020204" pitchFamily="34" charset="-122"/>
              </a:rPr>
              <a:t>奖惩情况</a:t>
            </a:r>
            <a:r>
              <a:rPr lang="zh-CN" altLang="zh-CN" sz="1200" b="1" dirty="0" smtClean="0">
                <a:solidFill>
                  <a:prstClr val="white"/>
                </a:solidFill>
                <a:latin typeface="微软雅黑" panose="020B0503020204020204" pitchFamily="34" charset="-122"/>
                <a:ea typeface="微软雅黑" panose="020B0503020204020204" pitchFamily="34" charset="-122"/>
              </a:rPr>
              <a:t>奖励</a:t>
            </a:r>
            <a:r>
              <a:rPr lang="en-US" altLang="zh-CN" sz="1200" b="1" dirty="0" smtClean="0">
                <a:solidFill>
                  <a:prstClr val="white"/>
                </a:solidFill>
                <a:latin typeface="微软雅黑" panose="020B0503020204020204" pitchFamily="34" charset="-122"/>
                <a:ea typeface="微软雅黑" panose="020B0503020204020204" pitchFamily="34" charset="-122"/>
              </a:rPr>
              <a:t>”</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en-US" altLang="zh-CN" sz="1200" b="1" dirty="0" smtClean="0">
              <a:solidFill>
                <a:prstClr val="white"/>
              </a:solidFill>
              <a:latin typeface="微软雅黑" panose="020B0503020204020204" pitchFamily="34" charset="-122"/>
              <a:ea typeface="微软雅黑" panose="020B0503020204020204" pitchFamily="34" charset="-122"/>
            </a:endParaRPr>
          </a:p>
          <a:p>
            <a:pPr lvl="0"/>
            <a:r>
              <a:rPr lang="zh-CN" altLang="zh-CN"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1</a:t>
            </a:r>
            <a:r>
              <a:rPr lang="zh-CN" altLang="zh-CN" sz="1200" b="1" dirty="0">
                <a:solidFill>
                  <a:prstClr val="white"/>
                </a:solidFill>
                <a:latin typeface="微软雅黑" panose="020B0503020204020204" pitchFamily="34" charset="-122"/>
                <a:ea typeface="微软雅黑" panose="020B0503020204020204" pitchFamily="34" charset="-122"/>
              </a:rPr>
              <a:t>）如实填写</a:t>
            </a:r>
            <a:r>
              <a:rPr lang="zh-CN" altLang="zh-CN" sz="1200" b="1" dirty="0" smtClean="0">
                <a:solidFill>
                  <a:prstClr val="white"/>
                </a:solidFill>
                <a:latin typeface="微软雅黑" panose="020B0503020204020204" pitchFamily="34" charset="-122"/>
                <a:ea typeface="微软雅黑" panose="020B0503020204020204" pitchFamily="34" charset="-122"/>
              </a:rPr>
              <a:t>。</a:t>
            </a:r>
            <a:endParaRPr lang="en-US" altLang="zh-CN" sz="1200" b="1" dirty="0" smtClean="0">
              <a:solidFill>
                <a:prstClr val="white"/>
              </a:solidFill>
              <a:latin typeface="微软雅黑" panose="020B0503020204020204" pitchFamily="34" charset="-122"/>
              <a:ea typeface="微软雅黑" panose="020B0503020204020204" pitchFamily="34" charset="-122"/>
            </a:endParaRPr>
          </a:p>
          <a:p>
            <a:pPr lvl="0"/>
            <a:r>
              <a:rPr lang="zh-CN" altLang="zh-CN" sz="1200" b="1" dirty="0" smtClean="0">
                <a:solidFill>
                  <a:prstClr val="white"/>
                </a:solidFill>
                <a:latin typeface="微软雅黑" panose="020B0503020204020204" pitchFamily="34" charset="-122"/>
                <a:ea typeface="微软雅黑" panose="020B0503020204020204" pitchFamily="34" charset="-122"/>
              </a:rPr>
              <a:t>（</a:t>
            </a:r>
            <a:r>
              <a:rPr lang="en-US" altLang="zh-CN" sz="1200" b="1" dirty="0">
                <a:solidFill>
                  <a:prstClr val="white"/>
                </a:solidFill>
                <a:latin typeface="微软雅黑" panose="020B0503020204020204" pitchFamily="34" charset="-122"/>
                <a:ea typeface="微软雅黑" panose="020B0503020204020204" pitchFamily="34" charset="-122"/>
              </a:rPr>
              <a:t>2</a:t>
            </a:r>
            <a:r>
              <a:rPr lang="zh-CN" altLang="zh-CN" sz="1200" b="1" dirty="0">
                <a:solidFill>
                  <a:prstClr val="white"/>
                </a:solidFill>
                <a:latin typeface="微软雅黑" panose="020B0503020204020204" pitchFamily="34" charset="-122"/>
                <a:ea typeface="微软雅黑" panose="020B0503020204020204" pitchFamily="34" charset="-122"/>
              </a:rPr>
              <a:t>）获奖时间、发奖部门、荣誉全称写完整</a:t>
            </a:r>
            <a:endParaRPr lang="zh-CN" altLang="en-US" sz="1200" b="1" dirty="0">
              <a:solidFill>
                <a:prstClr val="white"/>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rot="16200000">
            <a:off x="151886" y="528471"/>
            <a:ext cx="1293605" cy="572693"/>
            <a:chOff x="1212850" y="1460944"/>
            <a:chExt cx="4787912" cy="1564503"/>
          </a:xfrm>
        </p:grpSpPr>
        <p:sp>
          <p:nvSpPr>
            <p:cNvPr id="21"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规</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23"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sp>
        <p:nvSpPr>
          <p:cNvPr id="15" name="AutoShape 59"/>
          <p:cNvSpPr>
            <a:spLocks noChangeArrowheads="1"/>
          </p:cNvSpPr>
          <p:nvPr/>
        </p:nvSpPr>
        <p:spPr bwMode="gray">
          <a:xfrm>
            <a:off x="2727820" y="81326"/>
            <a:ext cx="747068" cy="221982"/>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1013" dirty="0" smtClean="0">
                <a:solidFill>
                  <a:schemeClr val="bg1"/>
                </a:solidFill>
              </a:rPr>
              <a:t>第</a:t>
            </a:r>
            <a:r>
              <a:rPr lang="zh-CN" altLang="en-US" sz="1013" dirty="0">
                <a:solidFill>
                  <a:schemeClr val="bg1"/>
                </a:solidFill>
              </a:rPr>
              <a:t>一</a:t>
            </a:r>
            <a:r>
              <a:rPr lang="zh-CN" altLang="en-US" sz="1013" dirty="0" smtClean="0">
                <a:solidFill>
                  <a:schemeClr val="bg1"/>
                </a:solidFill>
              </a:rPr>
              <a:t>页</a:t>
            </a:r>
            <a:endParaRPr lang="zh-CN" altLang="en-US" sz="1013" dirty="0">
              <a:solidFill>
                <a:schemeClr val="bg1"/>
              </a:solidFill>
            </a:endParaRPr>
          </a:p>
        </p:txBody>
      </p:sp>
      <p:pic>
        <p:nvPicPr>
          <p:cNvPr id="14" name="图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4053" y="337158"/>
            <a:ext cx="2865600" cy="4050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0886099"/>
      </p:ext>
    </p:extLst>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WordArt 26"/>
          <p:cNvSpPr>
            <a:spLocks noChangeArrowheads="1" noChangeShapeType="1"/>
          </p:cNvSpPr>
          <p:nvPr/>
        </p:nvSpPr>
        <p:spPr bwMode="auto">
          <a:xfrm>
            <a:off x="4168575" y="1889287"/>
            <a:ext cx="773590" cy="177962"/>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lvl="0" algn="ctr" defTabSz="914400">
              <a:defRPr/>
            </a:pPr>
            <a:endParaRPr kumimoji="0" lang="zh-CN" altLang="en-US" sz="2400" b="0" i="0" u="none" strike="noStrike" kern="0" cap="none" spc="0" normalizeH="0" baseline="0" noProof="0" dirty="0">
              <a:ln w="9525" cmpd="sng">
                <a:solidFill>
                  <a:srgbClr val="FFFFFF"/>
                </a:solidFill>
                <a:round/>
                <a:headEnd/>
                <a:tailEnd/>
              </a:ln>
              <a:solidFill>
                <a:srgbClr val="FFFFFF"/>
              </a:solidFill>
              <a:effectLst/>
              <a:uLnTx/>
              <a:uFillTx/>
              <a:latin typeface="黑体"/>
              <a:ea typeface="黑体"/>
            </a:endParaRPr>
          </a:p>
        </p:txBody>
      </p:sp>
      <p:sp>
        <p:nvSpPr>
          <p:cNvPr id="87" name="WordArt 26"/>
          <p:cNvSpPr>
            <a:spLocks noChangeArrowheads="1" noChangeShapeType="1"/>
          </p:cNvSpPr>
          <p:nvPr/>
        </p:nvSpPr>
        <p:spPr bwMode="auto">
          <a:xfrm>
            <a:off x="4502041" y="3431402"/>
            <a:ext cx="773590" cy="177962"/>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lvl="0" algn="ctr" defTabSz="914400">
              <a:defRPr/>
            </a:pPr>
            <a:endParaRPr kumimoji="0" lang="zh-CN" altLang="en-US" sz="2400" b="0" i="0" u="none" strike="noStrike" kern="0" cap="none" spc="0" normalizeH="0" baseline="0" noProof="0" dirty="0">
              <a:ln w="9525" cmpd="sng">
                <a:solidFill>
                  <a:srgbClr val="FFFFFF"/>
                </a:solidFill>
                <a:round/>
                <a:headEnd/>
                <a:tailEnd/>
              </a:ln>
              <a:solidFill>
                <a:srgbClr val="FFFFFF"/>
              </a:solidFill>
              <a:effectLst/>
              <a:uLnTx/>
              <a:uFillTx/>
              <a:latin typeface="黑体"/>
              <a:ea typeface="黑体"/>
            </a:endParaRPr>
          </a:p>
        </p:txBody>
      </p:sp>
      <p:grpSp>
        <p:nvGrpSpPr>
          <p:cNvPr id="8" name="组合 7"/>
          <p:cNvGrpSpPr/>
          <p:nvPr/>
        </p:nvGrpSpPr>
        <p:grpSpPr>
          <a:xfrm>
            <a:off x="4845129" y="3537266"/>
            <a:ext cx="5543340" cy="1133416"/>
            <a:chOff x="4845129" y="3537266"/>
            <a:chExt cx="5543340" cy="1133416"/>
          </a:xfrm>
        </p:grpSpPr>
        <p:grpSp>
          <p:nvGrpSpPr>
            <p:cNvPr id="76" name="组合 75"/>
            <p:cNvGrpSpPr/>
            <p:nvPr/>
          </p:nvGrpSpPr>
          <p:grpSpPr>
            <a:xfrm>
              <a:off x="4845129" y="3537266"/>
              <a:ext cx="4237508" cy="1133416"/>
              <a:chOff x="3937000" y="4310062"/>
              <a:chExt cx="4146550" cy="1206500"/>
            </a:xfrm>
          </p:grpSpPr>
          <p:sp>
            <p:nvSpPr>
              <p:cNvPr id="77" name="AutoShape 27"/>
              <p:cNvSpPr>
                <a:spLocks noChangeArrowheads="1"/>
              </p:cNvSpPr>
              <p:nvPr/>
            </p:nvSpPr>
            <p:spPr bwMode="auto">
              <a:xfrm>
                <a:off x="3937000" y="4310062"/>
                <a:ext cx="4146550" cy="1206500"/>
              </a:xfrm>
              <a:prstGeom prst="roundRect">
                <a:avLst>
                  <a:gd name="adj" fmla="val 50000"/>
                </a:avLst>
              </a:prstGeom>
              <a:gradFill rotWithShape="1">
                <a:gsLst>
                  <a:gs pos="0">
                    <a:srgbClr val="DDDDDD"/>
                  </a:gs>
                  <a:gs pos="100000">
                    <a:srgbClr val="FFFFFF"/>
                  </a:gs>
                </a:gsLst>
                <a:lin ang="5400000" scaled="1"/>
              </a:gradFill>
              <a:ln w="9525" cmpd="sng">
                <a:solidFill>
                  <a:srgbClr val="FF0517"/>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grpSp>
            <p:nvGrpSpPr>
              <p:cNvPr id="80" name="Group 29"/>
              <p:cNvGrpSpPr>
                <a:grpSpLocks/>
              </p:cNvGrpSpPr>
              <p:nvPr/>
            </p:nvGrpSpPr>
            <p:grpSpPr bwMode="auto">
              <a:xfrm>
                <a:off x="4021588" y="4402786"/>
                <a:ext cx="946239" cy="1032567"/>
                <a:chOff x="-12" y="10"/>
                <a:chExt cx="927" cy="1015"/>
              </a:xfrm>
            </p:grpSpPr>
            <p:grpSp>
              <p:nvGrpSpPr>
                <p:cNvPr id="82" name="Group 30"/>
                <p:cNvGrpSpPr>
                  <a:grpSpLocks/>
                </p:cNvGrpSpPr>
                <p:nvPr/>
              </p:nvGrpSpPr>
              <p:grpSpPr bwMode="auto">
                <a:xfrm>
                  <a:off x="-12" y="16"/>
                  <a:ext cx="927" cy="1009"/>
                  <a:chOff x="-12" y="16"/>
                  <a:chExt cx="927" cy="1009"/>
                </a:xfrm>
              </p:grpSpPr>
              <p:pic>
                <p:nvPicPr>
                  <p:cNvPr id="84" name="Picture 31" descr="circuler_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90"/>
                    <a:ext cx="847"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Oval 32"/>
                  <p:cNvSpPr>
                    <a:spLocks noChangeArrowheads="1"/>
                  </p:cNvSpPr>
                  <p:nvPr/>
                </p:nvSpPr>
                <p:spPr bwMode="auto">
                  <a:xfrm>
                    <a:off x="-12" y="16"/>
                    <a:ext cx="927" cy="1009"/>
                  </a:xfrm>
                  <a:prstGeom prst="ellipse">
                    <a:avLst/>
                  </a:prstGeom>
                  <a:gradFill rotWithShape="1">
                    <a:gsLst>
                      <a:gs pos="0">
                        <a:srgbClr val="BC000D"/>
                      </a:gs>
                      <a:gs pos="100000">
                        <a:srgbClr val="FF0517"/>
                      </a:gs>
                    </a:gsLst>
                    <a:lin ang="5400000" scaled="1"/>
                  </a:gradFill>
                  <a:ln w="19050" cmpd="sng">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lvl="0" algn="ctr" defTabSz="914400">
                      <a:defRPr/>
                    </a:pPr>
                    <a:r>
                      <a:rPr lang="zh-CN" altLang="en-US" sz="1000" kern="0" dirty="0">
                        <a:ln w="9525" cmpd="sng">
                          <a:solidFill>
                            <a:srgbClr val="FFFFFF"/>
                          </a:solidFill>
                          <a:round/>
                          <a:headEnd/>
                          <a:tailEnd/>
                        </a:ln>
                        <a:solidFill>
                          <a:srgbClr val="FFFFFF"/>
                        </a:solidFill>
                        <a:latin typeface="黑体"/>
                        <a:ea typeface="黑体"/>
                      </a:rPr>
                      <a:t>入党培养人</a:t>
                    </a:r>
                  </a:p>
                </p:txBody>
              </p:sp>
            </p:grpSp>
            <p:pic>
              <p:nvPicPr>
                <p:cNvPr id="83" name="Picture 33" descr="Picture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4" y="10"/>
                  <a:ext cx="73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9" name="Rectangle 40"/>
              <p:cNvSpPr>
                <a:spLocks noChangeArrowheads="1"/>
              </p:cNvSpPr>
              <p:nvPr/>
            </p:nvSpPr>
            <p:spPr bwMode="auto">
              <a:xfrm>
                <a:off x="5097463" y="4310063"/>
                <a:ext cx="25590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2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ysClr val="windowText" lastClr="000000"/>
                  </a:solidFill>
                  <a:effectLst/>
                  <a:uLnTx/>
                  <a:uFillTx/>
                </a:endParaRPr>
              </a:p>
            </p:txBody>
          </p:sp>
        </p:grpSp>
        <p:sp>
          <p:nvSpPr>
            <p:cNvPr id="2" name="矩形 1"/>
            <p:cNvSpPr/>
            <p:nvPr/>
          </p:nvSpPr>
          <p:spPr>
            <a:xfrm>
              <a:off x="5816469" y="3994275"/>
              <a:ext cx="4572000" cy="369332"/>
            </a:xfrm>
            <a:prstGeom prst="rect">
              <a:avLst/>
            </a:prstGeom>
          </p:spPr>
          <p:txBody>
            <a:bodyPr>
              <a:spAutoFit/>
            </a:bodyPr>
            <a:lstStyle/>
            <a:p>
              <a:r>
                <a:rPr lang="zh-CN" altLang="zh-CN" sz="900" kern="0" dirty="0">
                  <a:solidFill>
                    <a:sysClr val="windowText" lastClr="000000"/>
                  </a:solidFill>
                </a:rPr>
                <a:t>（</a:t>
              </a:r>
              <a:r>
                <a:rPr lang="en-US" altLang="zh-CN" sz="900" kern="0" dirty="0">
                  <a:solidFill>
                    <a:sysClr val="windowText" lastClr="000000"/>
                  </a:solidFill>
                </a:rPr>
                <a:t>1</a:t>
              </a:r>
              <a:r>
                <a:rPr lang="zh-CN" altLang="zh-CN" sz="900" kern="0" dirty="0">
                  <a:solidFill>
                    <a:sysClr val="windowText" lastClr="000000"/>
                  </a:solidFill>
                </a:rPr>
                <a:t>）两个培养人都要填写记录</a:t>
              </a:r>
              <a:r>
                <a:rPr lang="zh-CN" altLang="zh-CN" sz="900" kern="0" dirty="0" smtClean="0">
                  <a:solidFill>
                    <a:sysClr val="windowText" lastClr="000000"/>
                  </a:solidFill>
                </a:rPr>
                <a:t>。</a:t>
              </a:r>
              <a:endParaRPr lang="en-US" altLang="zh-CN" sz="900" kern="0" dirty="0" smtClean="0">
                <a:solidFill>
                  <a:sysClr val="windowText" lastClr="000000"/>
                </a:solidFill>
              </a:endParaRPr>
            </a:p>
            <a:p>
              <a:r>
                <a:rPr lang="zh-CN" altLang="zh-CN" sz="900" kern="0" dirty="0" smtClean="0">
                  <a:solidFill>
                    <a:sysClr val="windowText" lastClr="000000"/>
                  </a:solidFill>
                </a:rPr>
                <a:t>（</a:t>
              </a:r>
              <a:r>
                <a:rPr lang="en-US" altLang="zh-CN" sz="900" kern="0" dirty="0">
                  <a:solidFill>
                    <a:sysClr val="windowText" lastClr="000000"/>
                  </a:solidFill>
                </a:rPr>
                <a:t>2</a:t>
              </a:r>
              <a:r>
                <a:rPr lang="zh-CN" altLang="zh-CN" sz="900" kern="0" dirty="0">
                  <a:solidFill>
                    <a:sysClr val="windowText" lastClr="000000"/>
                  </a:solidFill>
                </a:rPr>
                <a:t>）按栏目要求填写清楚，不能空项。</a:t>
              </a:r>
              <a:endParaRPr lang="zh-CN" altLang="en-US" sz="900" kern="0" dirty="0">
                <a:solidFill>
                  <a:sysClr val="windowText" lastClr="000000"/>
                </a:solidFill>
              </a:endParaRPr>
            </a:p>
          </p:txBody>
        </p:sp>
      </p:grpSp>
      <p:grpSp>
        <p:nvGrpSpPr>
          <p:cNvPr id="7" name="组合 6"/>
          <p:cNvGrpSpPr/>
          <p:nvPr/>
        </p:nvGrpSpPr>
        <p:grpSpPr>
          <a:xfrm>
            <a:off x="4795779" y="2141791"/>
            <a:ext cx="4283529" cy="1203748"/>
            <a:chOff x="4795779" y="2141791"/>
            <a:chExt cx="4283529" cy="1203748"/>
          </a:xfrm>
        </p:grpSpPr>
        <p:grpSp>
          <p:nvGrpSpPr>
            <p:cNvPr id="89" name="组合 88"/>
            <p:cNvGrpSpPr/>
            <p:nvPr/>
          </p:nvGrpSpPr>
          <p:grpSpPr>
            <a:xfrm>
              <a:off x="4795779" y="2141791"/>
              <a:ext cx="4283529" cy="1203748"/>
              <a:chOff x="3936999" y="4250313"/>
              <a:chExt cx="4684800" cy="1266250"/>
            </a:xfrm>
          </p:grpSpPr>
          <p:sp>
            <p:nvSpPr>
              <p:cNvPr id="90" name="AutoShape 27"/>
              <p:cNvSpPr>
                <a:spLocks noChangeArrowheads="1"/>
              </p:cNvSpPr>
              <p:nvPr/>
            </p:nvSpPr>
            <p:spPr bwMode="auto">
              <a:xfrm>
                <a:off x="3936999" y="4250313"/>
                <a:ext cx="4684800" cy="1266250"/>
              </a:xfrm>
              <a:prstGeom prst="roundRect">
                <a:avLst>
                  <a:gd name="adj" fmla="val 50000"/>
                </a:avLst>
              </a:prstGeom>
              <a:gradFill rotWithShape="1">
                <a:gsLst>
                  <a:gs pos="0">
                    <a:srgbClr val="DDDDDD"/>
                  </a:gs>
                  <a:gs pos="100000">
                    <a:srgbClr val="FFFFFF"/>
                  </a:gs>
                </a:gsLst>
                <a:lin ang="5400000" scaled="1"/>
              </a:gradFill>
              <a:ln w="9525" cmpd="sng">
                <a:solidFill>
                  <a:srgbClr val="FF0517"/>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grpSp>
            <p:nvGrpSpPr>
              <p:cNvPr id="91" name="Group 29"/>
              <p:cNvGrpSpPr>
                <a:grpSpLocks/>
              </p:cNvGrpSpPr>
              <p:nvPr/>
            </p:nvGrpSpPr>
            <p:grpSpPr bwMode="auto">
              <a:xfrm>
                <a:off x="4033838" y="4390578"/>
                <a:ext cx="1063625" cy="1035619"/>
                <a:chOff x="0" y="-2"/>
                <a:chExt cx="1042" cy="1018"/>
              </a:xfrm>
            </p:grpSpPr>
            <p:grpSp>
              <p:nvGrpSpPr>
                <p:cNvPr id="93" name="Group 30"/>
                <p:cNvGrpSpPr>
                  <a:grpSpLocks/>
                </p:cNvGrpSpPr>
                <p:nvPr/>
              </p:nvGrpSpPr>
              <p:grpSpPr bwMode="auto">
                <a:xfrm>
                  <a:off x="0" y="0"/>
                  <a:ext cx="1042" cy="1016"/>
                  <a:chOff x="0" y="0"/>
                  <a:chExt cx="1042" cy="1016"/>
                </a:xfrm>
              </p:grpSpPr>
              <p:pic>
                <p:nvPicPr>
                  <p:cNvPr id="95" name="Picture 31" descr="circuler_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Oval 32"/>
                  <p:cNvSpPr>
                    <a:spLocks noChangeArrowheads="1"/>
                  </p:cNvSpPr>
                  <p:nvPr/>
                </p:nvSpPr>
                <p:spPr bwMode="auto">
                  <a:xfrm>
                    <a:off x="0" y="10"/>
                    <a:ext cx="1035" cy="1006"/>
                  </a:xfrm>
                  <a:prstGeom prst="ellipse">
                    <a:avLst/>
                  </a:prstGeom>
                  <a:gradFill rotWithShape="1">
                    <a:gsLst>
                      <a:gs pos="0">
                        <a:srgbClr val="BC000D"/>
                      </a:gs>
                      <a:gs pos="100000">
                        <a:srgbClr val="FF0517"/>
                      </a:gs>
                    </a:gsLst>
                    <a:lin ang="5400000" scaled="1"/>
                  </a:gradFill>
                  <a:ln w="19050" cmpd="sng">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R="0" indent="0" algn="ctr" defTabSz="914400" fontAlgn="auto">
                      <a:lnSpc>
                        <a:spcPct val="100000"/>
                      </a:lnSpc>
                      <a:spcBef>
                        <a:spcPts val="0"/>
                      </a:spcBef>
                      <a:spcAft>
                        <a:spcPts val="0"/>
                      </a:spcAft>
                      <a:buClrTx/>
                      <a:buSzTx/>
                      <a:buFontTx/>
                      <a:buNone/>
                      <a:tabLst/>
                      <a:defRPr/>
                    </a:pPr>
                    <a:r>
                      <a:rPr lang="zh-CN" altLang="en-US" sz="1000" kern="0" dirty="0">
                        <a:ln w="9525" cmpd="sng">
                          <a:solidFill>
                            <a:srgbClr val="FFFFFF"/>
                          </a:solidFill>
                          <a:round/>
                          <a:headEnd/>
                          <a:tailEnd/>
                        </a:ln>
                        <a:solidFill>
                          <a:srgbClr val="FFFFFF"/>
                        </a:solidFill>
                        <a:latin typeface="黑体"/>
                        <a:ea typeface="黑体"/>
                      </a:rPr>
                      <a:t>党支部意见</a:t>
                    </a:r>
                  </a:p>
                </p:txBody>
              </p:sp>
            </p:grpSp>
            <p:pic>
              <p:nvPicPr>
                <p:cNvPr id="94" name="Picture 33" descr="Picture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4" y="-2"/>
                  <a:ext cx="849"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2" name="Rectangle 40"/>
              <p:cNvSpPr>
                <a:spLocks noChangeArrowheads="1"/>
              </p:cNvSpPr>
              <p:nvPr/>
            </p:nvSpPr>
            <p:spPr bwMode="auto">
              <a:xfrm>
                <a:off x="5097463" y="4310063"/>
                <a:ext cx="25590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2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ysClr val="windowText" lastClr="000000"/>
                  </a:solidFill>
                  <a:effectLst/>
                  <a:uLnTx/>
                  <a:uFillTx/>
                </a:endParaRPr>
              </a:p>
            </p:txBody>
          </p:sp>
        </p:grpSp>
        <p:sp>
          <p:nvSpPr>
            <p:cNvPr id="3" name="矩形 2"/>
            <p:cNvSpPr/>
            <p:nvPr/>
          </p:nvSpPr>
          <p:spPr>
            <a:xfrm>
              <a:off x="5845521" y="2210494"/>
              <a:ext cx="3085842" cy="1077218"/>
            </a:xfrm>
            <a:prstGeom prst="rect">
              <a:avLst/>
            </a:prstGeom>
          </p:spPr>
          <p:txBody>
            <a:bodyPr wrap="square">
              <a:spAutoFit/>
            </a:bodyPr>
            <a:lstStyle/>
            <a:p>
              <a:r>
                <a:rPr lang="zh-CN" altLang="zh-CN" sz="800" kern="0" dirty="0">
                  <a:solidFill>
                    <a:sysClr val="windowText" lastClr="000000"/>
                  </a:solidFill>
                </a:rPr>
                <a:t>（</a:t>
              </a:r>
              <a:r>
                <a:rPr lang="en-US" altLang="zh-CN" sz="800" kern="0" dirty="0">
                  <a:solidFill>
                    <a:sysClr val="windowText" lastClr="000000"/>
                  </a:solidFill>
                </a:rPr>
                <a:t>1</a:t>
              </a:r>
              <a:r>
                <a:rPr lang="zh-CN" altLang="zh-CN" sz="800" kern="0" dirty="0">
                  <a:solidFill>
                    <a:sysClr val="windowText" lastClr="000000"/>
                  </a:solidFill>
                </a:rPr>
                <a:t>）根据党小组的意见，召开支委会，对入党申请人的表现进行讨论，并作出决定。</a:t>
              </a:r>
              <a:endParaRPr lang="en-US" altLang="zh-CN" sz="800" kern="0" dirty="0">
                <a:solidFill>
                  <a:sysClr val="windowText" lastClr="000000"/>
                </a:solidFill>
              </a:endParaRPr>
            </a:p>
            <a:p>
              <a:r>
                <a:rPr lang="zh-CN" altLang="zh-CN" sz="800" kern="0" dirty="0">
                  <a:solidFill>
                    <a:sysClr val="windowText" lastClr="000000"/>
                  </a:solidFill>
                </a:rPr>
                <a:t>（</a:t>
              </a:r>
              <a:r>
                <a:rPr lang="en-US" altLang="zh-CN" sz="800" kern="0" dirty="0">
                  <a:solidFill>
                    <a:sysClr val="windowText" lastClr="000000"/>
                  </a:solidFill>
                </a:rPr>
                <a:t>2</a:t>
              </a:r>
              <a:r>
                <a:rPr lang="zh-CN" altLang="zh-CN" sz="800" kern="0" dirty="0">
                  <a:solidFill>
                    <a:sysClr val="windowText" lastClr="000000"/>
                  </a:solidFill>
                </a:rPr>
                <a:t>）明确写出党支部是否确定该申请人为培养对象的意见。</a:t>
              </a:r>
              <a:endParaRPr lang="en-US" altLang="zh-CN" sz="800" kern="0" dirty="0">
                <a:solidFill>
                  <a:sysClr val="windowText" lastClr="000000"/>
                </a:solidFill>
              </a:endParaRPr>
            </a:p>
            <a:p>
              <a:r>
                <a:rPr lang="zh-CN" altLang="zh-CN" sz="800" kern="0" dirty="0">
                  <a:solidFill>
                    <a:sysClr val="windowText" lastClr="000000"/>
                  </a:solidFill>
                </a:rPr>
                <a:t>（</a:t>
              </a:r>
              <a:r>
                <a:rPr lang="en-US" altLang="zh-CN" sz="800" kern="0" dirty="0">
                  <a:solidFill>
                    <a:sysClr val="windowText" lastClr="000000"/>
                  </a:solidFill>
                </a:rPr>
                <a:t>3</a:t>
              </a:r>
              <a:r>
                <a:rPr lang="zh-CN" altLang="zh-CN" sz="800" kern="0" dirty="0">
                  <a:solidFill>
                    <a:sysClr val="windowText" lastClr="000000"/>
                  </a:solidFill>
                </a:rPr>
                <a:t>）注意两点：一是必须召开支委会讨论决定申请人能否确定为培养对象，而不能以党支部书记个人意见代替支委会讨论意见；二是</a:t>
              </a:r>
              <a:r>
                <a:rPr lang="en-US" altLang="zh-CN" sz="800" kern="0" dirty="0">
                  <a:solidFill>
                    <a:sysClr val="windowText" lastClr="000000"/>
                  </a:solidFill>
                </a:rPr>
                <a:t>“</a:t>
              </a:r>
              <a:r>
                <a:rPr lang="zh-CN" altLang="zh-CN" sz="800" kern="0" dirty="0">
                  <a:solidFill>
                    <a:sysClr val="windowText" lastClr="000000"/>
                  </a:solidFill>
                </a:rPr>
                <a:t>党支部意见</a:t>
              </a:r>
              <a:r>
                <a:rPr lang="en-US" altLang="zh-CN" sz="800" kern="0" dirty="0">
                  <a:solidFill>
                    <a:sysClr val="windowText" lastClr="000000"/>
                  </a:solidFill>
                </a:rPr>
                <a:t>”</a:t>
              </a:r>
              <a:r>
                <a:rPr lang="zh-CN" altLang="zh-CN" sz="800" kern="0" dirty="0">
                  <a:solidFill>
                    <a:sysClr val="windowText" lastClr="000000"/>
                  </a:solidFill>
                </a:rPr>
                <a:t>中必须有</a:t>
              </a:r>
              <a:r>
                <a:rPr lang="en-US" altLang="zh-CN" sz="800" kern="0" dirty="0">
                  <a:solidFill>
                    <a:sysClr val="windowText" lastClr="000000"/>
                  </a:solidFill>
                </a:rPr>
                <a:t>“</a:t>
              </a:r>
              <a:r>
                <a:rPr lang="zh-CN" altLang="zh-CN" sz="800" kern="0" dirty="0">
                  <a:solidFill>
                    <a:sysClr val="windowText" lastClr="000000"/>
                  </a:solidFill>
                </a:rPr>
                <a:t>经某某党支部委员会某年某月某日讨论决定，确定某某为入党积极分子培养对象</a:t>
              </a:r>
              <a:r>
                <a:rPr lang="en-US" altLang="zh-CN" sz="800" kern="0" dirty="0">
                  <a:solidFill>
                    <a:sysClr val="windowText" lastClr="000000"/>
                  </a:solidFill>
                </a:rPr>
                <a:t>”</a:t>
              </a:r>
              <a:r>
                <a:rPr lang="zh-CN" altLang="zh-CN" sz="800" kern="0" dirty="0">
                  <a:solidFill>
                    <a:sysClr val="windowText" lastClr="000000"/>
                  </a:solidFill>
                </a:rPr>
                <a:t>的规范性表述。组织委员签字。</a:t>
              </a:r>
              <a:endParaRPr lang="zh-CN" altLang="en-US" sz="800" kern="0" dirty="0">
                <a:solidFill>
                  <a:sysClr val="windowText" lastClr="000000"/>
                </a:solidFill>
              </a:endParaRPr>
            </a:p>
          </p:txBody>
        </p:sp>
      </p:grpSp>
      <p:grpSp>
        <p:nvGrpSpPr>
          <p:cNvPr id="6" name="组合 5"/>
          <p:cNvGrpSpPr/>
          <p:nvPr/>
        </p:nvGrpSpPr>
        <p:grpSpPr>
          <a:xfrm>
            <a:off x="4808256" y="813630"/>
            <a:ext cx="4228094" cy="1160836"/>
            <a:chOff x="4808256" y="813630"/>
            <a:chExt cx="4228094" cy="1160836"/>
          </a:xfrm>
        </p:grpSpPr>
        <p:grpSp>
          <p:nvGrpSpPr>
            <p:cNvPr id="97" name="组合 96"/>
            <p:cNvGrpSpPr/>
            <p:nvPr/>
          </p:nvGrpSpPr>
          <p:grpSpPr>
            <a:xfrm>
              <a:off x="4808256" y="813630"/>
              <a:ext cx="4228094" cy="1142269"/>
              <a:chOff x="3936999" y="4250313"/>
              <a:chExt cx="4684800" cy="1266250"/>
            </a:xfrm>
          </p:grpSpPr>
          <p:sp>
            <p:nvSpPr>
              <p:cNvPr id="98" name="AutoShape 27"/>
              <p:cNvSpPr>
                <a:spLocks noChangeArrowheads="1"/>
              </p:cNvSpPr>
              <p:nvPr/>
            </p:nvSpPr>
            <p:spPr bwMode="auto">
              <a:xfrm>
                <a:off x="3936999" y="4250313"/>
                <a:ext cx="4684800" cy="1266250"/>
              </a:xfrm>
              <a:prstGeom prst="roundRect">
                <a:avLst>
                  <a:gd name="adj" fmla="val 50000"/>
                </a:avLst>
              </a:prstGeom>
              <a:gradFill rotWithShape="1">
                <a:gsLst>
                  <a:gs pos="0">
                    <a:srgbClr val="DDDDDD"/>
                  </a:gs>
                  <a:gs pos="100000">
                    <a:srgbClr val="FFFFFF"/>
                  </a:gs>
                </a:gsLst>
                <a:lin ang="5400000" scaled="1"/>
              </a:gradFill>
              <a:ln w="9525" cmpd="sng">
                <a:solidFill>
                  <a:srgbClr val="FF0517"/>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Text" lastClr="000000"/>
                  </a:solidFill>
                  <a:effectLst/>
                  <a:uLnTx/>
                  <a:uFillTx/>
                </a:endParaRPr>
              </a:p>
            </p:txBody>
          </p:sp>
          <p:grpSp>
            <p:nvGrpSpPr>
              <p:cNvPr id="99" name="Group 29"/>
              <p:cNvGrpSpPr>
                <a:grpSpLocks/>
              </p:cNvGrpSpPr>
              <p:nvPr/>
            </p:nvGrpSpPr>
            <p:grpSpPr bwMode="auto">
              <a:xfrm>
                <a:off x="4033838" y="4392613"/>
                <a:ext cx="1063625" cy="1036636"/>
                <a:chOff x="0" y="0"/>
                <a:chExt cx="1042" cy="1019"/>
              </a:xfrm>
            </p:grpSpPr>
            <p:grpSp>
              <p:nvGrpSpPr>
                <p:cNvPr id="101" name="Group 30"/>
                <p:cNvGrpSpPr>
                  <a:grpSpLocks/>
                </p:cNvGrpSpPr>
                <p:nvPr/>
              </p:nvGrpSpPr>
              <p:grpSpPr bwMode="auto">
                <a:xfrm>
                  <a:off x="0" y="0"/>
                  <a:ext cx="1042" cy="1019"/>
                  <a:chOff x="0" y="0"/>
                  <a:chExt cx="1042" cy="1019"/>
                </a:xfrm>
              </p:grpSpPr>
              <p:pic>
                <p:nvPicPr>
                  <p:cNvPr id="103" name="Picture 31" descr="circuler_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1042" cy="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Oval 32"/>
                  <p:cNvSpPr>
                    <a:spLocks noChangeArrowheads="1"/>
                  </p:cNvSpPr>
                  <p:nvPr/>
                </p:nvSpPr>
                <p:spPr bwMode="auto">
                  <a:xfrm>
                    <a:off x="0" y="0"/>
                    <a:ext cx="1035" cy="1019"/>
                  </a:xfrm>
                  <a:prstGeom prst="ellipse">
                    <a:avLst/>
                  </a:prstGeom>
                  <a:gradFill rotWithShape="1">
                    <a:gsLst>
                      <a:gs pos="0">
                        <a:srgbClr val="BC000D"/>
                      </a:gs>
                      <a:gs pos="100000">
                        <a:srgbClr val="FF0517"/>
                      </a:gs>
                    </a:gsLst>
                    <a:lin ang="5400000" scaled="1"/>
                  </a:gradFill>
                  <a:ln w="19050" cmpd="sng">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R="0" indent="0" algn="ctr" defTabSz="914400" fontAlgn="auto">
                      <a:lnSpc>
                        <a:spcPct val="100000"/>
                      </a:lnSpc>
                      <a:spcBef>
                        <a:spcPts val="0"/>
                      </a:spcBef>
                      <a:spcAft>
                        <a:spcPts val="0"/>
                      </a:spcAft>
                      <a:buClrTx/>
                      <a:buSzTx/>
                      <a:buFontTx/>
                      <a:buNone/>
                      <a:tabLst/>
                      <a:defRPr/>
                    </a:pPr>
                    <a:r>
                      <a:rPr lang="zh-CN" altLang="en-US" sz="1000" kern="0" dirty="0">
                        <a:ln w="9525" cmpd="sng">
                          <a:solidFill>
                            <a:srgbClr val="FFFFFF"/>
                          </a:solidFill>
                          <a:round/>
                          <a:headEnd/>
                          <a:tailEnd/>
                        </a:ln>
                        <a:solidFill>
                          <a:srgbClr val="FFFFFF"/>
                        </a:solidFill>
                        <a:latin typeface="黑体"/>
                        <a:ea typeface="黑体"/>
                      </a:rPr>
                      <a:t>党支部意见</a:t>
                    </a:r>
                  </a:p>
                </p:txBody>
              </p:sp>
            </p:grpSp>
            <p:pic>
              <p:nvPicPr>
                <p:cNvPr id="102" name="Picture 33" descr="Picture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4" y="0"/>
                  <a:ext cx="845"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0" name="Rectangle 40"/>
              <p:cNvSpPr>
                <a:spLocks noChangeArrowheads="1"/>
              </p:cNvSpPr>
              <p:nvPr/>
            </p:nvSpPr>
            <p:spPr bwMode="auto">
              <a:xfrm>
                <a:off x="5097463" y="4310063"/>
                <a:ext cx="25590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ctr" defTabSz="914400" eaLnBrk="1" fontAlgn="auto" latinLnBrk="0" hangingPunct="1">
                  <a:lnSpc>
                    <a:spcPct val="12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sysClr val="windowText" lastClr="000000"/>
                  </a:solidFill>
                  <a:effectLst/>
                  <a:uLnTx/>
                  <a:uFillTx/>
                </a:endParaRPr>
              </a:p>
            </p:txBody>
          </p:sp>
        </p:grpSp>
        <p:sp>
          <p:nvSpPr>
            <p:cNvPr id="5" name="矩形 4"/>
            <p:cNvSpPr/>
            <p:nvPr/>
          </p:nvSpPr>
          <p:spPr>
            <a:xfrm>
              <a:off x="5845521" y="897248"/>
              <a:ext cx="3099141" cy="1077218"/>
            </a:xfrm>
            <a:prstGeom prst="rect">
              <a:avLst/>
            </a:prstGeom>
          </p:spPr>
          <p:txBody>
            <a:bodyPr wrap="square">
              <a:spAutoFit/>
            </a:bodyPr>
            <a:lstStyle/>
            <a:p>
              <a:r>
                <a:rPr lang="zh-CN" altLang="zh-CN" sz="800" kern="0" dirty="0">
                  <a:solidFill>
                    <a:sysClr val="windowText" lastClr="000000"/>
                  </a:solidFill>
                </a:rPr>
                <a:t>（</a:t>
              </a:r>
              <a:r>
                <a:rPr lang="en-US" altLang="zh-CN" sz="800" kern="0" dirty="0">
                  <a:solidFill>
                    <a:sysClr val="windowText" lastClr="000000"/>
                  </a:solidFill>
                </a:rPr>
                <a:t>1</a:t>
              </a:r>
              <a:r>
                <a:rPr lang="zh-CN" altLang="zh-CN" sz="800" kern="0" dirty="0">
                  <a:solidFill>
                    <a:sysClr val="windowText" lastClr="000000"/>
                  </a:solidFill>
                </a:rPr>
                <a:t>）根据入党申请人的要求和党小组考察了解的情况，对入党申请人作出评价。</a:t>
              </a:r>
              <a:endParaRPr lang="en-US" altLang="zh-CN" sz="800" kern="0" dirty="0">
                <a:solidFill>
                  <a:sysClr val="windowText" lastClr="000000"/>
                </a:solidFill>
              </a:endParaRPr>
            </a:p>
            <a:p>
              <a:r>
                <a:rPr lang="zh-CN" altLang="zh-CN" sz="800" kern="0" dirty="0">
                  <a:solidFill>
                    <a:sysClr val="windowText" lastClr="000000"/>
                  </a:solidFill>
                </a:rPr>
                <a:t>（</a:t>
              </a:r>
              <a:r>
                <a:rPr lang="en-US" altLang="zh-CN" sz="800" kern="0" dirty="0">
                  <a:solidFill>
                    <a:sysClr val="windowText" lastClr="000000"/>
                  </a:solidFill>
                </a:rPr>
                <a:t>2</a:t>
              </a:r>
              <a:r>
                <a:rPr lang="zh-CN" altLang="zh-CN" sz="800" kern="0" dirty="0">
                  <a:solidFill>
                    <a:sysClr val="windowText" lastClr="000000"/>
                  </a:solidFill>
                </a:rPr>
                <a:t>）明确写出党小组是否确定该申请人为培养对象的意见。党小组长签字。</a:t>
              </a:r>
              <a:endParaRPr lang="en-US" altLang="zh-CN" sz="800" kern="0" dirty="0">
                <a:solidFill>
                  <a:sysClr val="windowText" lastClr="000000"/>
                </a:solidFill>
              </a:endParaRPr>
            </a:p>
            <a:p>
              <a:r>
                <a:rPr lang="zh-CN" altLang="zh-CN" sz="800" kern="0" dirty="0">
                  <a:solidFill>
                    <a:sysClr val="windowText" lastClr="000000"/>
                  </a:solidFill>
                </a:rPr>
                <a:t>（</a:t>
              </a:r>
              <a:r>
                <a:rPr lang="en-US" altLang="zh-CN" sz="800" kern="0" dirty="0">
                  <a:solidFill>
                    <a:sysClr val="windowText" lastClr="000000"/>
                  </a:solidFill>
                </a:rPr>
                <a:t>3</a:t>
              </a:r>
              <a:r>
                <a:rPr lang="zh-CN" altLang="zh-CN" sz="800" kern="0" dirty="0">
                  <a:solidFill>
                    <a:sysClr val="windowText" lastClr="000000"/>
                  </a:solidFill>
                </a:rPr>
                <a:t>）注意两点：一是必须召开党小组会讨论确定申请人为培养对象，而不能以党小组长个人意见代替党小组讨论意见；二是</a:t>
              </a:r>
              <a:r>
                <a:rPr lang="en-US" altLang="zh-CN" sz="800" kern="0" dirty="0">
                  <a:solidFill>
                    <a:sysClr val="windowText" lastClr="000000"/>
                  </a:solidFill>
                </a:rPr>
                <a:t>“</a:t>
              </a:r>
              <a:r>
                <a:rPr lang="zh-CN" altLang="zh-CN" sz="800" kern="0" dirty="0">
                  <a:solidFill>
                    <a:sysClr val="windowText" lastClr="000000"/>
                  </a:solidFill>
                </a:rPr>
                <a:t>党小组意见</a:t>
              </a:r>
              <a:r>
                <a:rPr lang="en-US" altLang="zh-CN" sz="800" kern="0" dirty="0">
                  <a:solidFill>
                    <a:sysClr val="windowText" lastClr="000000"/>
                  </a:solidFill>
                </a:rPr>
                <a:t>”</a:t>
              </a:r>
              <a:r>
                <a:rPr lang="zh-CN" altLang="zh-CN" sz="800" kern="0" dirty="0">
                  <a:solidFill>
                    <a:sysClr val="windowText" lastClr="000000"/>
                  </a:solidFill>
                </a:rPr>
                <a:t>中必须有</a:t>
              </a:r>
              <a:r>
                <a:rPr lang="en-US" altLang="zh-CN" sz="800" kern="0" dirty="0">
                  <a:solidFill>
                    <a:sysClr val="windowText" lastClr="000000"/>
                  </a:solidFill>
                </a:rPr>
                <a:t>“</a:t>
              </a:r>
              <a:r>
                <a:rPr lang="zh-CN" altLang="zh-CN" sz="800" kern="0" dirty="0">
                  <a:solidFill>
                    <a:sysClr val="windowText" lastClr="000000"/>
                  </a:solidFill>
                </a:rPr>
                <a:t>经某某党支部某某党小组某年某月某日讨论，确定某某为入党积极分子培养对象</a:t>
              </a:r>
              <a:r>
                <a:rPr lang="en-US" altLang="zh-CN" sz="800" kern="0" dirty="0">
                  <a:solidFill>
                    <a:sysClr val="windowText" lastClr="000000"/>
                  </a:solidFill>
                </a:rPr>
                <a:t>”</a:t>
              </a:r>
              <a:r>
                <a:rPr lang="zh-CN" altLang="zh-CN" sz="800" kern="0" dirty="0">
                  <a:solidFill>
                    <a:sysClr val="windowText" lastClr="000000"/>
                  </a:solidFill>
                </a:rPr>
                <a:t>的规范性表述。</a:t>
              </a:r>
              <a:endParaRPr lang="zh-CN" altLang="en-US" sz="800" kern="0" dirty="0">
                <a:solidFill>
                  <a:sysClr val="windowText" lastClr="000000"/>
                </a:solidFill>
              </a:endParaRPr>
            </a:p>
          </p:txBody>
        </p:sp>
      </p:grpSp>
      <p:grpSp>
        <p:nvGrpSpPr>
          <p:cNvPr id="107" name="组合 106"/>
          <p:cNvGrpSpPr/>
          <p:nvPr/>
        </p:nvGrpSpPr>
        <p:grpSpPr>
          <a:xfrm>
            <a:off x="1563346" y="1579731"/>
            <a:ext cx="2459485" cy="2146246"/>
            <a:chOff x="964372" y="1422817"/>
            <a:chExt cx="5105569" cy="3468527"/>
          </a:xfrm>
        </p:grpSpPr>
        <p:sp>
          <p:nvSpPr>
            <p:cNvPr id="108" name="AutoShape 47"/>
            <p:cNvSpPr>
              <a:spLocks noChangeArrowheads="1"/>
            </p:cNvSpPr>
            <p:nvPr/>
          </p:nvSpPr>
          <p:spPr bwMode="gray">
            <a:xfrm>
              <a:off x="996284" y="1532308"/>
              <a:ext cx="5073657" cy="3359036"/>
            </a:xfrm>
            <a:prstGeom prst="roundRect">
              <a:avLst>
                <a:gd name="adj" fmla="val 16667"/>
              </a:avLst>
            </a:prstGeom>
            <a:solidFill>
              <a:schemeClr val="bg2"/>
            </a:solidFill>
            <a:ln>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wrap="none" anchor="ctr"/>
            <a:lstStyle/>
            <a:p>
              <a:endParaRPr lang="zh-CN" altLang="en-US" sz="1013">
                <a:solidFill>
                  <a:schemeClr val="bg1"/>
                </a:solidFill>
              </a:endParaRPr>
            </a:p>
          </p:txBody>
        </p:sp>
        <p:grpSp>
          <p:nvGrpSpPr>
            <p:cNvPr id="109" name="Group 58"/>
            <p:cNvGrpSpPr>
              <a:grpSpLocks/>
            </p:cNvGrpSpPr>
            <p:nvPr/>
          </p:nvGrpSpPr>
          <p:grpSpPr bwMode="auto">
            <a:xfrm>
              <a:off x="964372" y="1422817"/>
              <a:ext cx="3347275" cy="401638"/>
              <a:chOff x="424" y="1404"/>
              <a:chExt cx="4092" cy="480"/>
            </a:xfrm>
          </p:grpSpPr>
          <p:sp>
            <p:nvSpPr>
              <p:cNvPr id="112" name="AutoShape 59"/>
              <p:cNvSpPr>
                <a:spLocks noChangeArrowheads="1"/>
              </p:cNvSpPr>
              <p:nvPr/>
            </p:nvSpPr>
            <p:spPr bwMode="gray">
              <a:xfrm>
                <a:off x="424" y="1404"/>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nvGrpSpPr>
              <p:cNvPr id="113" name="Group 60"/>
              <p:cNvGrpSpPr>
                <a:grpSpLocks/>
              </p:cNvGrpSpPr>
              <p:nvPr/>
            </p:nvGrpSpPr>
            <p:grpSpPr bwMode="auto">
              <a:xfrm>
                <a:off x="475" y="1407"/>
                <a:ext cx="4041" cy="444"/>
                <a:chOff x="489" y="1407"/>
                <a:chExt cx="3986" cy="444"/>
              </a:xfrm>
            </p:grpSpPr>
            <p:sp>
              <p:nvSpPr>
                <p:cNvPr id="114" name="AutoShape 61"/>
                <p:cNvSpPr>
                  <a:spLocks noChangeArrowheads="1"/>
                </p:cNvSpPr>
                <p:nvPr/>
              </p:nvSpPr>
              <p:spPr bwMode="gray">
                <a:xfrm>
                  <a:off x="489"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sp>
              <p:nvSpPr>
                <p:cNvPr id="115" name="AutoShape 62"/>
                <p:cNvSpPr>
                  <a:spLocks noChangeArrowheads="1"/>
                </p:cNvSpPr>
                <p:nvPr/>
              </p:nvSpPr>
              <p:spPr bwMode="gray">
                <a:xfrm>
                  <a:off x="489"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grpSp>
        <p:sp>
          <p:nvSpPr>
            <p:cNvPr id="110" name="Rectangle 63"/>
            <p:cNvSpPr>
              <a:spLocks noChangeArrowheads="1"/>
            </p:cNvSpPr>
            <p:nvPr/>
          </p:nvSpPr>
          <p:spPr bwMode="gray">
            <a:xfrm>
              <a:off x="1890837" y="1435393"/>
              <a:ext cx="1443128" cy="368006"/>
            </a:xfrm>
            <a:prstGeom prst="rect">
              <a:avLst/>
            </a:prstGeom>
            <a:noFill/>
            <a:ln w="9525">
              <a:noFill/>
              <a:miter lim="800000"/>
              <a:headEnd/>
              <a:tailEnd/>
            </a:ln>
          </p:spPr>
          <p:txBody>
            <a:bodyPr wrap="none">
              <a:spAutoFit/>
            </a:bodyPr>
            <a:lstStyle/>
            <a:p>
              <a:pPr algn="ctr">
                <a:spcBef>
                  <a:spcPct val="50000"/>
                </a:spcBef>
                <a:buClr>
                  <a:srgbClr val="1F3F5F"/>
                </a:buClr>
              </a:pPr>
              <a:r>
                <a:rPr lang="zh-CN" altLang="en-US" sz="1000" b="1" dirty="0">
                  <a:solidFill>
                    <a:schemeClr val="lt1"/>
                  </a:solidFill>
                </a:rPr>
                <a:t>填写的主要内容</a:t>
              </a:r>
              <a:endParaRPr lang="en-US" altLang="zh-CN" sz="1000" b="1" dirty="0">
                <a:solidFill>
                  <a:schemeClr val="lt1"/>
                </a:solidFill>
              </a:endParaRPr>
            </a:p>
          </p:txBody>
        </p:sp>
        <p:sp>
          <p:nvSpPr>
            <p:cNvPr id="111" name="Rectangle 66"/>
            <p:cNvSpPr>
              <a:spLocks noChangeArrowheads="1"/>
            </p:cNvSpPr>
            <p:nvPr/>
          </p:nvSpPr>
          <p:spPr bwMode="auto">
            <a:xfrm>
              <a:off x="1197934" y="1769618"/>
              <a:ext cx="4598995" cy="3121726"/>
            </a:xfrm>
            <a:prstGeom prst="rect">
              <a:avLst/>
            </a:prstGeom>
            <a:noFill/>
            <a:ln w="9525">
              <a:noFill/>
              <a:miter lim="800000"/>
              <a:headEnd/>
              <a:tailEnd/>
            </a:ln>
          </p:spPr>
          <p:txBody>
            <a:bodyPr wrap="square">
              <a:spAutoFit/>
            </a:bodyPr>
            <a:lstStyle/>
            <a:p>
              <a:pPr eaLnBrk="0" hangingPunct="0"/>
              <a:r>
                <a:rPr lang="en-US" altLang="zh-CN" sz="900" kern="0" dirty="0">
                  <a:solidFill>
                    <a:sysClr val="windowText" lastClr="000000"/>
                  </a:solidFill>
                </a:rPr>
                <a:t>1.</a:t>
              </a:r>
              <a:r>
                <a:rPr lang="zh-CN" altLang="zh-CN" sz="900" kern="0" dirty="0">
                  <a:solidFill>
                    <a:sysClr val="windowText" lastClr="000000"/>
                  </a:solidFill>
                </a:rPr>
                <a:t>该同志何时提出入党申请；</a:t>
              </a:r>
              <a:endParaRPr lang="en-US" altLang="zh-CN" sz="900" kern="0" dirty="0">
                <a:solidFill>
                  <a:sysClr val="windowText" lastClr="000000"/>
                </a:solidFill>
              </a:endParaRPr>
            </a:p>
            <a:p>
              <a:r>
                <a:rPr lang="en-US" altLang="zh-CN" sz="900" kern="0" dirty="0">
                  <a:solidFill>
                    <a:sysClr val="windowText" lastClr="000000"/>
                  </a:solidFill>
                </a:rPr>
                <a:t>2.</a:t>
              </a:r>
              <a:r>
                <a:rPr lang="zh-CN" altLang="zh-CN" sz="900" kern="0" dirty="0">
                  <a:solidFill>
                    <a:sysClr val="windowText" lastClr="000000"/>
                  </a:solidFill>
                </a:rPr>
                <a:t>其表现出来的优点以及该同志自向党组织递交入党申请书以来，对党的认识，在思想、工作、学习方面的进步，现实表现等；</a:t>
              </a:r>
              <a:endParaRPr lang="en-US" altLang="zh-CN" sz="900" kern="0" dirty="0">
                <a:solidFill>
                  <a:sysClr val="windowText" lastClr="000000"/>
                </a:solidFill>
              </a:endParaRPr>
            </a:p>
            <a:p>
              <a:r>
                <a:rPr lang="en-US" altLang="zh-CN" sz="900" kern="0" dirty="0">
                  <a:solidFill>
                    <a:sysClr val="windowText" lastClr="000000"/>
                  </a:solidFill>
                </a:rPr>
                <a:t>3.</a:t>
              </a:r>
              <a:r>
                <a:rPr lang="zh-CN" altLang="zh-CN" sz="900" kern="0" dirty="0">
                  <a:solidFill>
                    <a:sysClr val="windowText" lastClr="000000"/>
                  </a:solidFill>
                </a:rPr>
                <a:t>存在的不足；</a:t>
              </a:r>
              <a:endParaRPr lang="en-US" altLang="zh-CN" sz="900" kern="0" dirty="0">
                <a:solidFill>
                  <a:sysClr val="windowText" lastClr="000000"/>
                </a:solidFill>
              </a:endParaRPr>
            </a:p>
            <a:p>
              <a:r>
                <a:rPr lang="en-US" altLang="zh-CN" sz="900" kern="0" dirty="0">
                  <a:solidFill>
                    <a:sysClr val="windowText" lastClr="000000"/>
                  </a:solidFill>
                </a:rPr>
                <a:t>4.</a:t>
              </a:r>
              <a:r>
                <a:rPr lang="zh-CN" altLang="zh-CN" sz="900" kern="0" dirty="0">
                  <a:solidFill>
                    <a:sysClr val="windowText" lastClr="000000"/>
                  </a:solidFill>
                </a:rPr>
                <a:t>在意见的结尾要明确“根据班级的推荐和党小组的研究研究，同意将该同志列为入党积极分子。” 填写时要注意，不能写得过短（如只写“同意</a:t>
              </a:r>
              <a:r>
                <a:rPr lang="en-US" altLang="zh-CN" sz="900" kern="0" dirty="0">
                  <a:solidFill>
                    <a:sysClr val="windowText" lastClr="000000"/>
                  </a:solidFill>
                </a:rPr>
                <a:t>xxx</a:t>
              </a:r>
              <a:r>
                <a:rPr lang="zh-CN" altLang="zh-CN" sz="900" kern="0" dirty="0">
                  <a:solidFill>
                    <a:sysClr val="windowText" lastClr="000000"/>
                  </a:solidFill>
                </a:rPr>
                <a:t>同志确定为入党积极分子”）；要求字迹工整，内容符合入党积极分子本人情况，不能千篇一律。</a:t>
              </a:r>
              <a:endParaRPr lang="en-US" altLang="zh-CN" sz="900" kern="0" dirty="0">
                <a:solidFill>
                  <a:sysClr val="windowText" lastClr="000000"/>
                </a:solidFill>
              </a:endParaRPr>
            </a:p>
          </p:txBody>
        </p:sp>
      </p:grpSp>
      <p:sp>
        <p:nvSpPr>
          <p:cNvPr id="4" name="矩形 3"/>
          <p:cNvSpPr/>
          <p:nvPr/>
        </p:nvSpPr>
        <p:spPr>
          <a:xfrm>
            <a:off x="1516429" y="549295"/>
            <a:ext cx="2672625" cy="577081"/>
          </a:xfrm>
          <a:prstGeom prst="rect">
            <a:avLst/>
          </a:prstGeom>
        </p:spPr>
        <p:txBody>
          <a:bodyPr wrap="square">
            <a:spAutoFit/>
          </a:bodyPr>
          <a:lstStyle/>
          <a:p>
            <a:r>
              <a:rPr lang="zh-CN" altLang="zh-CN" sz="1050" dirty="0">
                <a:solidFill>
                  <a:schemeClr val="accent1">
                    <a:lumMod val="25000"/>
                  </a:schemeClr>
                </a:solidFill>
              </a:rPr>
              <a:t>“确定为积极分子的根据和意见”一栏的填写要在党小组和支委会讨论同意确定为入党积极分子后进行填写</a:t>
            </a:r>
          </a:p>
        </p:txBody>
      </p:sp>
      <p:sp>
        <p:nvSpPr>
          <p:cNvPr id="45" name="AutoShape 59"/>
          <p:cNvSpPr>
            <a:spLocks noChangeArrowheads="1"/>
          </p:cNvSpPr>
          <p:nvPr/>
        </p:nvSpPr>
        <p:spPr bwMode="gray">
          <a:xfrm>
            <a:off x="2433244" y="81326"/>
            <a:ext cx="747068" cy="221982"/>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1013" dirty="0" smtClean="0">
                <a:solidFill>
                  <a:schemeClr val="bg1"/>
                </a:solidFill>
              </a:rPr>
              <a:t>第二</a:t>
            </a:r>
            <a:r>
              <a:rPr lang="zh-CN" altLang="en-US" sz="1013" dirty="0">
                <a:solidFill>
                  <a:schemeClr val="bg1"/>
                </a:solidFill>
              </a:rPr>
              <a:t>页</a:t>
            </a:r>
          </a:p>
        </p:txBody>
      </p:sp>
      <p:sp>
        <p:nvSpPr>
          <p:cNvPr id="49" name="文本框 7"/>
          <p:cNvSpPr txBox="1"/>
          <p:nvPr/>
        </p:nvSpPr>
        <p:spPr>
          <a:xfrm>
            <a:off x="592613" y="278709"/>
            <a:ext cx="492443" cy="1118255"/>
          </a:xfrm>
          <a:prstGeom prst="rect">
            <a:avLst/>
          </a:prstGeom>
          <a:noFill/>
        </p:spPr>
        <p:txBody>
          <a:bodyPr vert="eaVert" wrap="non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填写</a:t>
            </a:r>
            <a:r>
              <a:rPr lang="zh-CN" altLang="en-US" sz="2000" b="1" dirty="0">
                <a:solidFill>
                  <a:schemeClr val="bg1"/>
                </a:solidFill>
                <a:latin typeface="微软雅黑" panose="020B0503020204020204" pitchFamily="34" charset="-122"/>
                <a:ea typeface="微软雅黑" panose="020B0503020204020204" pitchFamily="34" charset="-122"/>
              </a:rPr>
              <a:t>规范</a:t>
            </a:r>
          </a:p>
        </p:txBody>
      </p:sp>
      <p:grpSp>
        <p:nvGrpSpPr>
          <p:cNvPr id="46" name="组合 45"/>
          <p:cNvGrpSpPr/>
          <p:nvPr/>
        </p:nvGrpSpPr>
        <p:grpSpPr>
          <a:xfrm rot="16200000">
            <a:off x="151886" y="528471"/>
            <a:ext cx="1293605" cy="572693"/>
            <a:chOff x="1212850" y="1460944"/>
            <a:chExt cx="4787912" cy="1564503"/>
          </a:xfrm>
        </p:grpSpPr>
        <p:sp>
          <p:nvSpPr>
            <p:cNvPr id="47"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规</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50"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51"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spTree>
    <p:custDataLst>
      <p:tags r:id="rId1"/>
    </p:custDataLst>
    <p:extLst>
      <p:ext uri="{BB962C8B-B14F-4D97-AF65-F5344CB8AC3E}">
        <p14:creationId xmlns:p14="http://schemas.microsoft.com/office/powerpoint/2010/main" val="3757539396"/>
      </p:ext>
    </p:extLst>
  </p:cSld>
  <p:clrMapOvr>
    <a:masterClrMapping/>
  </p:clrMapOvr>
  <mc:AlternateContent xmlns:mc="http://schemas.openxmlformats.org/markup-compatibility/2006">
    <mc:Choice xmlns:p14="http://schemas.microsoft.com/office/powerpoint/2010/main" Requires="p14">
      <p:transition spd="slow" p14:dur="1500" advTm="0">
        <p:split orient="vert"/>
      </p:transition>
    </mc:Choice>
    <mc:Fallback>
      <p:transition spd="slow" advTm="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500" fill="hold"/>
                                        <p:tgtEl>
                                          <p:spTgt spid="107"/>
                                        </p:tgtEl>
                                        <p:attrNameLst>
                                          <p:attrName>ppt_x</p:attrName>
                                        </p:attrNameLst>
                                      </p:cBhvr>
                                      <p:tavLst>
                                        <p:tav tm="0">
                                          <p:val>
                                            <p:strVal val="#ppt_x"/>
                                          </p:val>
                                        </p:tav>
                                        <p:tav tm="100000">
                                          <p:val>
                                            <p:strVal val="#ppt_x"/>
                                          </p:val>
                                        </p:tav>
                                      </p:tavLst>
                                    </p:anim>
                                    <p:anim calcmode="lin" valueType="num">
                                      <p:cBhvr additive="base">
                                        <p:cTn id="8" dur="500" fill="hold"/>
                                        <p:tgtEl>
                                          <p:spTgt spid="107"/>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1000"/>
                                        <p:tgtEl>
                                          <p:spTgt spid="49"/>
                                        </p:tgtEl>
                                      </p:cBhvr>
                                    </p:animEffect>
                                    <p:anim calcmode="lin" valueType="num">
                                      <p:cBhvr>
                                        <p:cTn id="12" dur="1000" fill="hold"/>
                                        <p:tgtEl>
                                          <p:spTgt spid="49"/>
                                        </p:tgtEl>
                                        <p:attrNameLst>
                                          <p:attrName>ppt_x</p:attrName>
                                        </p:attrNameLst>
                                      </p:cBhvr>
                                      <p:tavLst>
                                        <p:tav tm="0">
                                          <p:val>
                                            <p:strVal val="#ppt_x"/>
                                          </p:val>
                                        </p:tav>
                                        <p:tav tm="100000">
                                          <p:val>
                                            <p:strVal val="#ppt_x"/>
                                          </p:val>
                                        </p:tav>
                                      </p:tavLst>
                                    </p:anim>
                                    <p:anim calcmode="lin" valueType="num">
                                      <p:cBhvr>
                                        <p:cTn id="1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6317"/>
            <a:ext cx="9169402" cy="5143500"/>
          </a:xfrm>
          <a:prstGeom prst="rect">
            <a:avLst/>
          </a:prstGeom>
        </p:spPr>
      </p:pic>
      <p:pic>
        <p:nvPicPr>
          <p:cNvPr id="5" name="图片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7342502" y="2946400"/>
            <a:ext cx="1801498" cy="2197100"/>
          </a:xfrm>
          <a:prstGeom prst="rect">
            <a:avLst/>
          </a:prstGeom>
        </p:spPr>
      </p:pic>
      <p:grpSp>
        <p:nvGrpSpPr>
          <p:cNvPr id="14" name="组合 13"/>
          <p:cNvGrpSpPr/>
          <p:nvPr/>
        </p:nvGrpSpPr>
        <p:grpSpPr>
          <a:xfrm>
            <a:off x="4285760" y="838301"/>
            <a:ext cx="3319441" cy="1207288"/>
            <a:chOff x="1186868" y="1412776"/>
            <a:chExt cx="4813894" cy="1612670"/>
          </a:xfrm>
        </p:grpSpPr>
        <p:sp>
          <p:nvSpPr>
            <p:cNvPr id="19" name="AutoShape 47"/>
            <p:cNvSpPr>
              <a:spLocks noChangeArrowheads="1"/>
            </p:cNvSpPr>
            <p:nvPr/>
          </p:nvSpPr>
          <p:spPr bwMode="gray">
            <a:xfrm>
              <a:off x="1212851" y="1522392"/>
              <a:ext cx="4697961" cy="1503054"/>
            </a:xfrm>
            <a:prstGeom prst="roundRect">
              <a:avLst>
                <a:gd name="adj" fmla="val 16667"/>
              </a:avLst>
            </a:prstGeom>
            <a:solidFill>
              <a:schemeClr val="accent6"/>
            </a:solidFill>
            <a:ln>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wrap="none" anchor="ctr"/>
            <a:lstStyle/>
            <a:p>
              <a:r>
                <a:rPr lang="zh-CN" altLang="en-US" sz="1013" dirty="0" smtClean="0">
                  <a:solidFill>
                    <a:schemeClr val="bg1"/>
                  </a:solidFill>
                </a:rPr>
                <a:t>主题或者</a:t>
              </a:r>
              <a:r>
                <a:rPr lang="zh-CN" altLang="en-US" sz="1013" dirty="0" smtClean="0">
                  <a:solidFill>
                    <a:schemeClr val="bg1"/>
                  </a:solidFill>
                </a:rPr>
                <a:t>主要</a:t>
              </a:r>
              <a:r>
                <a:rPr lang="zh-CN" altLang="en-US" sz="1013" dirty="0" smtClean="0">
                  <a:solidFill>
                    <a:schemeClr val="bg1"/>
                  </a:solidFill>
                </a:rPr>
                <a:t>内容：要结合自己的学习、工作和生活</a:t>
              </a:r>
              <a:endParaRPr lang="en-US" altLang="zh-CN" sz="1013" dirty="0" smtClean="0">
                <a:solidFill>
                  <a:schemeClr val="bg1"/>
                </a:solidFill>
              </a:endParaRPr>
            </a:p>
            <a:p>
              <a:r>
                <a:rPr lang="zh-CN" altLang="en-US" sz="1013" dirty="0" smtClean="0">
                  <a:solidFill>
                    <a:schemeClr val="bg1"/>
                  </a:solidFill>
                </a:rPr>
                <a:t>情况，向党组织反映自己的真实思想状况，具体内容</a:t>
              </a:r>
              <a:endParaRPr lang="en-US" altLang="zh-CN" sz="1013" dirty="0" smtClean="0">
                <a:solidFill>
                  <a:schemeClr val="bg1"/>
                </a:solidFill>
              </a:endParaRPr>
            </a:p>
            <a:p>
              <a:r>
                <a:rPr lang="zh-CN" altLang="en-US" sz="1013" dirty="0" smtClean="0">
                  <a:solidFill>
                    <a:schemeClr val="bg1"/>
                  </a:solidFill>
                </a:rPr>
                <a:t>根据每个人的不同情况而定。</a:t>
              </a:r>
              <a:endParaRPr lang="en-US" altLang="zh-CN" sz="1013" dirty="0" smtClean="0">
                <a:solidFill>
                  <a:schemeClr val="bg1"/>
                </a:solidFill>
              </a:endParaRPr>
            </a:p>
            <a:p>
              <a:r>
                <a:rPr lang="zh-CN" altLang="en-US" sz="1013" dirty="0" smtClean="0">
                  <a:solidFill>
                    <a:schemeClr val="bg1"/>
                  </a:solidFill>
                </a:rPr>
                <a:t>形式或接谈</a:t>
              </a:r>
              <a:r>
                <a:rPr lang="zh-CN" altLang="en-US" sz="1013" dirty="0" smtClean="0">
                  <a:solidFill>
                    <a:schemeClr val="bg1"/>
                  </a:solidFill>
                </a:rPr>
                <a:t>人：书面</a:t>
              </a:r>
              <a:r>
                <a:rPr lang="en-US" altLang="zh-CN" sz="1013" dirty="0" smtClean="0">
                  <a:solidFill>
                    <a:schemeClr val="bg1"/>
                  </a:solidFill>
                </a:rPr>
                <a:t>/</a:t>
              </a:r>
              <a:r>
                <a:rPr lang="zh-CN" altLang="en-US" sz="1013" dirty="0" smtClean="0">
                  <a:solidFill>
                    <a:schemeClr val="bg1"/>
                  </a:solidFill>
                </a:rPr>
                <a:t>口头</a:t>
              </a:r>
              <a:endParaRPr lang="zh-CN" altLang="en-US" sz="1013" dirty="0">
                <a:solidFill>
                  <a:schemeClr val="bg1"/>
                </a:solidFill>
              </a:endParaRPr>
            </a:p>
          </p:txBody>
        </p:sp>
        <p:grpSp>
          <p:nvGrpSpPr>
            <p:cNvPr id="20" name="Group 58"/>
            <p:cNvGrpSpPr>
              <a:grpSpLocks/>
            </p:cNvGrpSpPr>
            <p:nvPr/>
          </p:nvGrpSpPr>
          <p:grpSpPr bwMode="auto">
            <a:xfrm>
              <a:off x="1186868" y="1412776"/>
              <a:ext cx="3333369" cy="401638"/>
              <a:chOff x="696" y="1392"/>
              <a:chExt cx="4075" cy="480"/>
            </a:xfrm>
          </p:grpSpPr>
          <p:sp>
            <p:nvSpPr>
              <p:cNvPr id="23" name="AutoShape 59"/>
              <p:cNvSpPr>
                <a:spLocks noChangeArrowheads="1"/>
              </p:cNvSpPr>
              <p:nvPr/>
            </p:nvSpPr>
            <p:spPr bwMode="gray">
              <a:xfrm>
                <a:off x="696"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nvGrpSpPr>
              <p:cNvPr id="24" name="Group 60"/>
              <p:cNvGrpSpPr>
                <a:grpSpLocks/>
              </p:cNvGrpSpPr>
              <p:nvPr/>
            </p:nvGrpSpPr>
            <p:grpSpPr bwMode="auto">
              <a:xfrm>
                <a:off x="730" y="1407"/>
                <a:ext cx="4041" cy="444"/>
                <a:chOff x="744" y="1407"/>
                <a:chExt cx="3986" cy="444"/>
              </a:xfrm>
            </p:grpSpPr>
            <p:sp>
              <p:nvSpPr>
                <p:cNvPr id="25" name="AutoShape 61"/>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sp>
              <p:nvSpPr>
                <p:cNvPr id="26" name="AutoShape 62"/>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grpSp>
        <p:sp>
          <p:nvSpPr>
            <p:cNvPr id="21" name="Rectangle 63"/>
            <p:cNvSpPr>
              <a:spLocks noChangeArrowheads="1"/>
            </p:cNvSpPr>
            <p:nvPr/>
          </p:nvSpPr>
          <p:spPr bwMode="gray">
            <a:xfrm>
              <a:off x="2083334" y="1425476"/>
              <a:ext cx="1465792" cy="399835"/>
            </a:xfrm>
            <a:prstGeom prst="rect">
              <a:avLst/>
            </a:prstGeom>
            <a:noFill/>
            <a:ln w="9525">
              <a:noFill/>
              <a:miter lim="800000"/>
              <a:headEnd/>
              <a:tailEnd/>
            </a:ln>
          </p:spPr>
          <p:txBody>
            <a:bodyPr wrap="none">
              <a:spAutoFit/>
            </a:bodyPr>
            <a:lstStyle/>
            <a:p>
              <a:pPr algn="ctr">
                <a:spcBef>
                  <a:spcPct val="50000"/>
                </a:spcBef>
                <a:buClr>
                  <a:srgbClr val="1F3F5F"/>
                </a:buClr>
              </a:pPr>
              <a:r>
                <a:rPr lang="zh-CN" altLang="en-US" sz="1000" b="1" dirty="0" smtClean="0">
                  <a:solidFill>
                    <a:schemeClr val="lt1"/>
                  </a:solidFill>
                </a:rPr>
                <a:t>思想汇报情况</a:t>
              </a:r>
              <a:endParaRPr lang="en-US" altLang="zh-CN" sz="1000" b="1" dirty="0">
                <a:solidFill>
                  <a:schemeClr val="lt1"/>
                </a:solidFill>
              </a:endParaRPr>
            </a:p>
          </p:txBody>
        </p:sp>
        <p:sp>
          <p:nvSpPr>
            <p:cNvPr id="22" name="Rectangle 66"/>
            <p:cNvSpPr>
              <a:spLocks noChangeArrowheads="1"/>
            </p:cNvSpPr>
            <p:nvPr/>
          </p:nvSpPr>
          <p:spPr bwMode="auto">
            <a:xfrm>
              <a:off x="1401763" y="1967542"/>
              <a:ext cx="4598999"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grpSp>
        <p:nvGrpSpPr>
          <p:cNvPr id="27" name="组合 26"/>
          <p:cNvGrpSpPr/>
          <p:nvPr/>
        </p:nvGrpSpPr>
        <p:grpSpPr>
          <a:xfrm>
            <a:off x="4297901" y="2495644"/>
            <a:ext cx="3208627" cy="1181267"/>
            <a:chOff x="1176338" y="4257570"/>
            <a:chExt cx="4824423" cy="1206811"/>
          </a:xfrm>
        </p:grpSpPr>
        <p:sp>
          <p:nvSpPr>
            <p:cNvPr id="28" name="AutoShape 46"/>
            <p:cNvSpPr>
              <a:spLocks noChangeArrowheads="1"/>
            </p:cNvSpPr>
            <p:nvPr/>
          </p:nvSpPr>
          <p:spPr bwMode="gray">
            <a:xfrm>
              <a:off x="1212849" y="4444901"/>
              <a:ext cx="4787912" cy="1019480"/>
            </a:xfrm>
            <a:prstGeom prst="roundRect">
              <a:avLst>
                <a:gd name="adj" fmla="val 16667"/>
              </a:avLst>
            </a:prstGeom>
            <a:ln>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wrap="none" anchor="ctr"/>
            <a:lstStyle/>
            <a:p>
              <a:r>
                <a:rPr lang="zh-CN" altLang="en-US" sz="1013" dirty="0" smtClean="0">
                  <a:solidFill>
                    <a:schemeClr val="bg1"/>
                  </a:solidFill>
                </a:rPr>
                <a:t>详细</a:t>
              </a:r>
              <a:r>
                <a:rPr lang="zh-CN" altLang="en-US" sz="1013" dirty="0" smtClean="0">
                  <a:solidFill>
                    <a:schemeClr val="bg1"/>
                  </a:solidFill>
                </a:rPr>
                <a:t>填写：日期、课时、培训简要内容、</a:t>
              </a:r>
              <a:endParaRPr lang="en-US" altLang="zh-CN" sz="1013" dirty="0" smtClean="0">
                <a:solidFill>
                  <a:schemeClr val="bg1"/>
                </a:solidFill>
              </a:endParaRPr>
            </a:p>
            <a:p>
              <a:r>
                <a:rPr lang="en-US" altLang="zh-CN" sz="1013" dirty="0">
                  <a:solidFill>
                    <a:schemeClr val="bg1"/>
                  </a:solidFill>
                </a:rPr>
                <a:t> </a:t>
              </a:r>
              <a:r>
                <a:rPr lang="en-US" altLang="zh-CN" sz="1013" dirty="0" smtClean="0">
                  <a:solidFill>
                    <a:schemeClr val="bg1"/>
                  </a:solidFill>
                </a:rPr>
                <a:t>         </a:t>
              </a:r>
              <a:r>
                <a:rPr lang="zh-CN" altLang="en-US" sz="1013" dirty="0" smtClean="0">
                  <a:solidFill>
                    <a:schemeClr val="bg1"/>
                  </a:solidFill>
                </a:rPr>
                <a:t>主办单位名称</a:t>
              </a:r>
              <a:endParaRPr lang="zh-CN" altLang="en-US" sz="1013" dirty="0">
                <a:solidFill>
                  <a:schemeClr val="bg1"/>
                </a:solidFill>
              </a:endParaRPr>
            </a:p>
          </p:txBody>
        </p:sp>
        <p:grpSp>
          <p:nvGrpSpPr>
            <p:cNvPr id="29" name="Group 53"/>
            <p:cNvGrpSpPr>
              <a:grpSpLocks/>
            </p:cNvGrpSpPr>
            <p:nvPr/>
          </p:nvGrpSpPr>
          <p:grpSpPr bwMode="auto">
            <a:xfrm>
              <a:off x="1176338" y="4257570"/>
              <a:ext cx="3497787" cy="343064"/>
              <a:chOff x="720" y="1392"/>
              <a:chExt cx="4276" cy="410"/>
            </a:xfrm>
          </p:grpSpPr>
          <p:sp>
            <p:nvSpPr>
              <p:cNvPr id="32" name="AutoShape 54"/>
              <p:cNvSpPr>
                <a:spLocks noChangeArrowheads="1"/>
              </p:cNvSpPr>
              <p:nvPr/>
            </p:nvSpPr>
            <p:spPr bwMode="gray">
              <a:xfrm>
                <a:off x="720" y="1392"/>
                <a:ext cx="4276" cy="401"/>
              </a:xfrm>
              <a:prstGeom prst="roundRect">
                <a:avLst>
                  <a:gd name="adj" fmla="val 17509"/>
                </a:avLst>
              </a:prstGeom>
              <a:solidFill>
                <a:srgbClr val="C00000"/>
              </a:solidFill>
              <a:ln w="9525">
                <a:noFill/>
                <a:round/>
                <a:headEnd/>
                <a:tailEnd/>
              </a:ln>
              <a:effectLst/>
            </p:spPr>
            <p:txBody>
              <a:bodyPr wrap="none" anchor="ctr"/>
              <a:lstStyle/>
              <a:p>
                <a:pPr>
                  <a:defRPr/>
                </a:pPr>
                <a:endParaRPr lang="zh-CN" altLang="en-US" sz="1013">
                  <a:solidFill>
                    <a:schemeClr val="bg1"/>
                  </a:solidFill>
                </a:endParaRPr>
              </a:p>
            </p:txBody>
          </p:sp>
          <p:grpSp>
            <p:nvGrpSpPr>
              <p:cNvPr id="33" name="Group 55"/>
              <p:cNvGrpSpPr>
                <a:grpSpLocks/>
              </p:cNvGrpSpPr>
              <p:nvPr/>
            </p:nvGrpSpPr>
            <p:grpSpPr bwMode="auto">
              <a:xfrm>
                <a:off x="730" y="1407"/>
                <a:ext cx="4041" cy="395"/>
                <a:chOff x="744" y="1407"/>
                <a:chExt cx="3986" cy="395"/>
              </a:xfrm>
            </p:grpSpPr>
            <p:sp>
              <p:nvSpPr>
                <p:cNvPr id="34" name="AutoShape 56"/>
                <p:cNvSpPr>
                  <a:spLocks noChangeArrowheads="1"/>
                </p:cNvSpPr>
                <p:nvPr/>
              </p:nvSpPr>
              <p:spPr bwMode="gray">
                <a:xfrm>
                  <a:off x="744" y="1735"/>
                  <a:ext cx="3986" cy="67"/>
                </a:xfrm>
                <a:prstGeom prst="roundRect">
                  <a:avLst>
                    <a:gd name="adj" fmla="val 50000"/>
                  </a:avLst>
                </a:prstGeom>
                <a:gradFill rotWithShape="1">
                  <a:gsLst>
                    <a:gs pos="0">
                      <a:schemeClr val="hlink">
                        <a:alpha val="0"/>
                      </a:schemeClr>
                    </a:gs>
                    <a:gs pos="100000">
                      <a:schemeClr val="hlink">
                        <a:gamma/>
                        <a:tint val="25490"/>
                        <a:invGamma/>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sp>
              <p:nvSpPr>
                <p:cNvPr id="35" name="AutoShape 57"/>
                <p:cNvSpPr>
                  <a:spLocks noChangeArrowheads="1"/>
                </p:cNvSpPr>
                <p:nvPr/>
              </p:nvSpPr>
              <p:spPr bwMode="gray">
                <a:xfrm>
                  <a:off x="744" y="1407"/>
                  <a:ext cx="3986" cy="116"/>
                </a:xfrm>
                <a:prstGeom prst="roundRect">
                  <a:avLst>
                    <a:gd name="adj" fmla="val 50000"/>
                  </a:avLst>
                </a:prstGeom>
                <a:gradFill rotWithShape="1">
                  <a:gsLst>
                    <a:gs pos="0">
                      <a:schemeClr val="hlink">
                        <a:gamma/>
                        <a:tint val="19216"/>
                        <a:invGamma/>
                      </a:schemeClr>
                    </a:gs>
                    <a:gs pos="100000">
                      <a:schemeClr val="hlink">
                        <a:alpha val="0"/>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grpSp>
        <p:sp>
          <p:nvSpPr>
            <p:cNvPr id="30" name="Rectangle 65"/>
            <p:cNvSpPr>
              <a:spLocks noChangeArrowheads="1"/>
            </p:cNvSpPr>
            <p:nvPr/>
          </p:nvSpPr>
          <p:spPr bwMode="gray">
            <a:xfrm>
              <a:off x="2185713" y="4281389"/>
              <a:ext cx="1421091" cy="251545"/>
            </a:xfrm>
            <a:prstGeom prst="rect">
              <a:avLst/>
            </a:prstGeom>
            <a:noFill/>
            <a:ln w="9525">
              <a:noFill/>
              <a:miter lim="800000"/>
              <a:headEnd/>
              <a:tailEnd/>
            </a:ln>
          </p:spPr>
          <p:txBody>
            <a:bodyPr wrap="square">
              <a:spAutoFit/>
            </a:bodyPr>
            <a:lstStyle/>
            <a:p>
              <a:pPr algn="ctr">
                <a:spcBef>
                  <a:spcPct val="50000"/>
                </a:spcBef>
                <a:buClr>
                  <a:srgbClr val="1F3F5F"/>
                </a:buClr>
              </a:pPr>
              <a:r>
                <a:rPr lang="zh-CN" altLang="en-US" sz="1000" b="1" dirty="0" smtClean="0">
                  <a:solidFill>
                    <a:schemeClr val="bg1"/>
                  </a:solidFill>
                </a:rPr>
                <a:t>参加培训情况</a:t>
              </a:r>
              <a:endParaRPr lang="en-US" altLang="zh-CN" sz="1000" b="1" dirty="0">
                <a:solidFill>
                  <a:schemeClr val="bg1"/>
                </a:solidFill>
              </a:endParaRPr>
            </a:p>
          </p:txBody>
        </p:sp>
        <p:sp>
          <p:nvSpPr>
            <p:cNvPr id="31" name="Rectangle 67"/>
            <p:cNvSpPr>
              <a:spLocks noChangeArrowheads="1"/>
            </p:cNvSpPr>
            <p:nvPr/>
          </p:nvSpPr>
          <p:spPr bwMode="auto">
            <a:xfrm>
              <a:off x="1466851" y="4737000"/>
              <a:ext cx="4533910" cy="295182"/>
            </a:xfrm>
            <a:prstGeom prst="rect">
              <a:avLst/>
            </a:prstGeom>
            <a:noFill/>
            <a:ln w="9525">
              <a:noFill/>
              <a:miter lim="800000"/>
              <a:headEnd/>
              <a:tailEnd/>
            </a:ln>
          </p:spPr>
          <p:txBody>
            <a:bodyPr wrap="square">
              <a:spAutoFit/>
            </a:bodyPr>
            <a:lstStyle/>
            <a:p>
              <a:pPr eaLnBrk="0" hangingPunct="0">
                <a:lnSpc>
                  <a:spcPct val="110000"/>
                </a:lnSpc>
              </a:pPr>
              <a:endParaRPr lang="zh-CN" altLang="en-US" sz="1000" dirty="0">
                <a:solidFill>
                  <a:schemeClr val="accent1">
                    <a:lumMod val="25000"/>
                  </a:schemeClr>
                </a:solidFill>
              </a:endParaRPr>
            </a:p>
          </p:txBody>
        </p:sp>
      </p:grpSp>
      <p:sp>
        <p:nvSpPr>
          <p:cNvPr id="9" name="矩形 8"/>
          <p:cNvSpPr/>
          <p:nvPr/>
        </p:nvSpPr>
        <p:spPr>
          <a:xfrm>
            <a:off x="2286000" y="1694587"/>
            <a:ext cx="4572000" cy="253916"/>
          </a:xfrm>
          <a:prstGeom prst="rect">
            <a:avLst/>
          </a:prstGeom>
        </p:spPr>
        <p:txBody>
          <a:bodyPr>
            <a:spAutoFit/>
          </a:bodyPr>
          <a:lstStyle/>
          <a:p>
            <a:endParaRPr lang="zh-CN" altLang="en-US" sz="1050" dirty="0">
              <a:solidFill>
                <a:schemeClr val="bg1"/>
              </a:solidFill>
            </a:endParaRPr>
          </a:p>
        </p:txBody>
      </p:sp>
      <p:grpSp>
        <p:nvGrpSpPr>
          <p:cNvPr id="45" name="组合 44"/>
          <p:cNvGrpSpPr/>
          <p:nvPr/>
        </p:nvGrpSpPr>
        <p:grpSpPr>
          <a:xfrm rot="16200000">
            <a:off x="7998724" y="1104780"/>
            <a:ext cx="1293605" cy="572693"/>
            <a:chOff x="1212850" y="1460944"/>
            <a:chExt cx="4787912" cy="1564503"/>
          </a:xfrm>
        </p:grpSpPr>
        <p:sp>
          <p:nvSpPr>
            <p:cNvPr id="46"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规</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48"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49"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sp>
        <p:nvSpPr>
          <p:cNvPr id="40" name="AutoShape 59"/>
          <p:cNvSpPr>
            <a:spLocks noChangeArrowheads="1"/>
          </p:cNvSpPr>
          <p:nvPr/>
        </p:nvSpPr>
        <p:spPr bwMode="gray">
          <a:xfrm>
            <a:off x="5549892" y="81326"/>
            <a:ext cx="747068" cy="221982"/>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1013" dirty="0" smtClean="0">
                <a:solidFill>
                  <a:schemeClr val="bg1"/>
                </a:solidFill>
              </a:rPr>
              <a:t>第三页</a:t>
            </a:r>
            <a:endParaRPr lang="zh-CN" altLang="en-US" sz="1013" dirty="0">
              <a:solidFill>
                <a:schemeClr val="bg1"/>
              </a:solidFill>
            </a:endParaRPr>
          </a:p>
        </p:txBody>
      </p:sp>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965" y="399419"/>
            <a:ext cx="2865600" cy="4050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矩形 5"/>
          <p:cNvSpPr/>
          <p:nvPr/>
        </p:nvSpPr>
        <p:spPr>
          <a:xfrm>
            <a:off x="4479634" y="2110085"/>
            <a:ext cx="184731"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zh-CN" alt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1650377749"/>
      </p:ext>
    </p:extLst>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ppt_x"/>
                                          </p:val>
                                        </p:tav>
                                        <p:tav tm="100000">
                                          <p:val>
                                            <p:strVal val="#ppt_x"/>
                                          </p:val>
                                        </p:tav>
                                      </p:tavLst>
                                    </p:anim>
                                    <p:anim calcmode="lin" valueType="num">
                                      <p:cBhvr additive="base">
                                        <p:cTn id="1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140293" y="785212"/>
            <a:ext cx="3542488" cy="611083"/>
            <a:chOff x="2140293" y="785212"/>
            <a:chExt cx="3542488" cy="611083"/>
          </a:xfrm>
        </p:grpSpPr>
        <p:sp>
          <p:nvSpPr>
            <p:cNvPr id="3" name="AutoShape 3"/>
            <p:cNvSpPr>
              <a:spLocks noChangeArrowheads="1"/>
            </p:cNvSpPr>
            <p:nvPr/>
          </p:nvSpPr>
          <p:spPr bwMode="gray">
            <a:xfrm>
              <a:off x="2140293" y="785212"/>
              <a:ext cx="3542488" cy="611083"/>
            </a:xfrm>
            <a:prstGeom prst="roundRect">
              <a:avLst>
                <a:gd name="adj" fmla="val 10889"/>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sz="1013"/>
            </a:p>
          </p:txBody>
        </p:sp>
        <p:grpSp>
          <p:nvGrpSpPr>
            <p:cNvPr id="25" name="组合 24"/>
            <p:cNvGrpSpPr/>
            <p:nvPr/>
          </p:nvGrpSpPr>
          <p:grpSpPr>
            <a:xfrm>
              <a:off x="2194785" y="814241"/>
              <a:ext cx="642800" cy="546603"/>
              <a:chOff x="1509713" y="1412206"/>
              <a:chExt cx="1219200" cy="1184275"/>
            </a:xfrm>
            <a:effectLst>
              <a:outerShdw blurRad="76200" dir="13500000" sy="23000" kx="1200000" algn="br" rotWithShape="0">
                <a:prstClr val="black">
                  <a:alpha val="20000"/>
                </a:prstClr>
              </a:outerShdw>
            </a:effectLst>
          </p:grpSpPr>
          <p:sp>
            <p:nvSpPr>
              <p:cNvPr id="4" name="AutoShape 4"/>
              <p:cNvSpPr>
                <a:spLocks noChangeArrowheads="1"/>
              </p:cNvSpPr>
              <p:nvPr/>
            </p:nvSpPr>
            <p:spPr bwMode="gray">
              <a:xfrm>
                <a:off x="1509713" y="1412206"/>
                <a:ext cx="1219200" cy="1184275"/>
              </a:xfrm>
              <a:prstGeom prst="roundRect">
                <a:avLst>
                  <a:gd name="adj" fmla="val 11921"/>
                </a:avLst>
              </a:prstGeom>
              <a:gradFill rotWithShape="1">
                <a:gsLst>
                  <a:gs pos="0">
                    <a:schemeClr val="accent2"/>
                  </a:gs>
                  <a:gs pos="100000">
                    <a:schemeClr val="accent2">
                      <a:gamma/>
                      <a:shade val="69804"/>
                      <a:invGamma/>
                    </a:schemeClr>
                  </a:gs>
                </a:gsLst>
                <a:lin ang="5400000" scaled="1"/>
              </a:gradFill>
              <a:ln w="38100">
                <a:noFill/>
                <a:round/>
                <a:headEnd/>
                <a:tailEnd/>
              </a:ln>
              <a:effectLst/>
            </p:spPr>
            <p:txBody>
              <a:bodyPr wrap="none" anchor="ctr"/>
              <a:lstStyle/>
              <a:p>
                <a:pPr>
                  <a:defRPr/>
                </a:pPr>
                <a:endParaRPr lang="zh-CN" altLang="en-US" sz="1013"/>
              </a:p>
            </p:txBody>
          </p:sp>
          <p:sp>
            <p:nvSpPr>
              <p:cNvPr id="5" name="Freeform 5"/>
              <p:cNvSpPr>
                <a:spLocks/>
              </p:cNvSpPr>
              <p:nvPr/>
            </p:nvSpPr>
            <p:spPr bwMode="gray">
              <a:xfrm>
                <a:off x="1585913" y="1488406"/>
                <a:ext cx="608012" cy="592137"/>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54510"/>
                      <a:invGamma/>
                    </a:schemeClr>
                  </a:gs>
                  <a:gs pos="50000">
                    <a:schemeClr val="accent2">
                      <a:alpha val="0"/>
                    </a:schemeClr>
                  </a:gs>
                  <a:gs pos="100000">
                    <a:schemeClr val="accent2">
                      <a:gamma/>
                      <a:tint val="54510"/>
                      <a:invGamma/>
                    </a:schemeClr>
                  </a:gs>
                </a:gsLst>
                <a:lin ang="2700000" scaled="1"/>
              </a:gradFill>
              <a:ln w="0">
                <a:noFill/>
                <a:prstDash val="solid"/>
                <a:round/>
                <a:headEnd/>
                <a:tailEnd/>
              </a:ln>
            </p:spPr>
            <p:txBody>
              <a:bodyPr/>
              <a:lstStyle/>
              <a:p>
                <a:pPr>
                  <a:defRPr/>
                </a:pPr>
                <a:endParaRPr lang="zh-CN" altLang="en-US" sz="1013"/>
              </a:p>
            </p:txBody>
          </p:sp>
          <p:sp>
            <p:nvSpPr>
              <p:cNvPr id="6" name="Text Box 6"/>
              <p:cNvSpPr txBox="1">
                <a:spLocks noChangeArrowheads="1"/>
              </p:cNvSpPr>
              <p:nvPr/>
            </p:nvSpPr>
            <p:spPr bwMode="gray">
              <a:xfrm>
                <a:off x="1851398" y="1549905"/>
                <a:ext cx="485559" cy="622432"/>
              </a:xfrm>
              <a:prstGeom prst="rect">
                <a:avLst/>
              </a:prstGeom>
              <a:noFill/>
              <a:ln w="9525" algn="ctr">
                <a:noFill/>
                <a:miter lim="800000"/>
                <a:headEnd/>
                <a:tailEnd/>
              </a:ln>
              <a:effectLst/>
            </p:spPr>
            <p:txBody>
              <a:bodyPr wrap="none">
                <a:spAutoFit/>
              </a:bodyPr>
              <a:lstStyle/>
              <a:p>
                <a:pPr algn="ctr" eaLnBrk="0" hangingPunct="0">
                  <a:defRPr/>
                </a:pPr>
                <a:r>
                  <a:rPr lang="en-US" altLang="zh-CN" sz="1800" dirty="0" smtClean="0">
                    <a:solidFill>
                      <a:srgbClr val="FFFFFF"/>
                    </a:solidFill>
                    <a:effectLst>
                      <a:outerShdw blurRad="38100" dist="38100" dir="2700000" algn="tl">
                        <a:srgbClr val="C0C0C0"/>
                      </a:outerShdw>
                    </a:effectLst>
                  </a:rPr>
                  <a:t>1</a:t>
                </a:r>
                <a:endParaRPr lang="en-US" altLang="zh-CN" sz="1800" dirty="0">
                  <a:solidFill>
                    <a:srgbClr val="FFFFFF"/>
                  </a:solidFill>
                  <a:effectLst>
                    <a:outerShdw blurRad="38100" dist="38100" dir="2700000" algn="tl">
                      <a:srgbClr val="C0C0C0"/>
                    </a:outerShdw>
                  </a:effectLst>
                </a:endParaRPr>
              </a:p>
            </p:txBody>
          </p:sp>
        </p:grpSp>
        <p:sp>
          <p:nvSpPr>
            <p:cNvPr id="52231" name="Text Box 7"/>
            <p:cNvSpPr txBox="1">
              <a:spLocks noChangeArrowheads="1"/>
            </p:cNvSpPr>
            <p:nvPr/>
          </p:nvSpPr>
          <p:spPr bwMode="gray">
            <a:xfrm>
              <a:off x="3107491" y="808104"/>
              <a:ext cx="2425040" cy="553998"/>
            </a:xfrm>
            <a:prstGeom prst="rect">
              <a:avLst/>
            </a:prstGeom>
            <a:noFill/>
            <a:ln w="9525" algn="ctr">
              <a:noFill/>
              <a:miter lim="800000"/>
              <a:headEnd/>
              <a:tailEnd/>
            </a:ln>
          </p:spPr>
          <p:txBody>
            <a:bodyPr wrap="square">
              <a:spAutoFit/>
            </a:bodyPr>
            <a:lstStyle/>
            <a:p>
              <a:pPr>
                <a:spcBef>
                  <a:spcPct val="50000"/>
                </a:spcBef>
                <a:defRPr/>
              </a:pPr>
              <a:r>
                <a:rPr lang="zh-CN" altLang="zh-CN" sz="1000" dirty="0" smtClean="0">
                  <a:solidFill>
                    <a:schemeClr val="bg1"/>
                  </a:solidFill>
                </a:rPr>
                <a:t>两</a:t>
              </a:r>
              <a:r>
                <a:rPr lang="zh-CN" altLang="zh-CN" sz="1000" dirty="0">
                  <a:solidFill>
                    <a:schemeClr val="bg1"/>
                  </a:solidFill>
                </a:rPr>
                <a:t>名培养人对申请入党人的考察记录按季度分别填写，不能间隔，也不能几个季度一次填写，还不能少于四个季度</a:t>
              </a:r>
              <a:r>
                <a:rPr lang="zh-CN" altLang="zh-CN" sz="1000" dirty="0" smtClean="0">
                  <a:solidFill>
                    <a:schemeClr val="bg1"/>
                  </a:solidFill>
                </a:rPr>
                <a:t>。</a:t>
              </a:r>
              <a:endParaRPr lang="en-US" altLang="zh-CN" sz="1000" dirty="0">
                <a:solidFill>
                  <a:schemeClr val="bg1"/>
                </a:solidFill>
              </a:endParaRPr>
            </a:p>
          </p:txBody>
        </p:sp>
      </p:grpSp>
      <p:grpSp>
        <p:nvGrpSpPr>
          <p:cNvPr id="7" name="组合 6"/>
          <p:cNvGrpSpPr/>
          <p:nvPr/>
        </p:nvGrpSpPr>
        <p:grpSpPr>
          <a:xfrm>
            <a:off x="1851854" y="1883279"/>
            <a:ext cx="3468849" cy="707886"/>
            <a:chOff x="1851854" y="1883279"/>
            <a:chExt cx="3468849" cy="707886"/>
          </a:xfrm>
        </p:grpSpPr>
        <p:sp>
          <p:nvSpPr>
            <p:cNvPr id="8" name="AutoShape 8"/>
            <p:cNvSpPr>
              <a:spLocks noChangeArrowheads="1"/>
            </p:cNvSpPr>
            <p:nvPr/>
          </p:nvSpPr>
          <p:spPr bwMode="gray">
            <a:xfrm>
              <a:off x="1851854" y="1906443"/>
              <a:ext cx="3468849" cy="660883"/>
            </a:xfrm>
            <a:prstGeom prst="roundRect">
              <a:avLst>
                <a:gd name="adj" fmla="val 10889"/>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sz="1013"/>
            </a:p>
          </p:txBody>
        </p:sp>
        <p:grpSp>
          <p:nvGrpSpPr>
            <p:cNvPr id="26" name="组合 25"/>
            <p:cNvGrpSpPr/>
            <p:nvPr/>
          </p:nvGrpSpPr>
          <p:grpSpPr>
            <a:xfrm>
              <a:off x="1924755" y="1941609"/>
              <a:ext cx="665180" cy="591150"/>
              <a:chOff x="1509713" y="3012406"/>
              <a:chExt cx="1219200" cy="1184275"/>
            </a:xfrm>
          </p:grpSpPr>
          <p:sp>
            <p:nvSpPr>
              <p:cNvPr id="9" name="AutoShape 9"/>
              <p:cNvSpPr>
                <a:spLocks noChangeArrowheads="1"/>
              </p:cNvSpPr>
              <p:nvPr/>
            </p:nvSpPr>
            <p:spPr bwMode="gray">
              <a:xfrm>
                <a:off x="1509713" y="3012406"/>
                <a:ext cx="1219200" cy="1184275"/>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noFill/>
                <a:round/>
                <a:headEnd/>
                <a:tailEnd/>
              </a:ln>
              <a:effectLst/>
            </p:spPr>
            <p:txBody>
              <a:bodyPr wrap="none" anchor="ctr"/>
              <a:lstStyle/>
              <a:p>
                <a:pPr>
                  <a:defRPr/>
                </a:pPr>
                <a:endParaRPr lang="zh-CN" altLang="en-US" sz="1013"/>
              </a:p>
            </p:txBody>
          </p:sp>
          <p:sp>
            <p:nvSpPr>
              <p:cNvPr id="10" name="Text Box 10"/>
              <p:cNvSpPr txBox="1">
                <a:spLocks noChangeArrowheads="1"/>
              </p:cNvSpPr>
              <p:nvPr/>
            </p:nvSpPr>
            <p:spPr bwMode="gray">
              <a:xfrm>
                <a:off x="1855628" y="3143817"/>
                <a:ext cx="500384" cy="692150"/>
              </a:xfrm>
              <a:prstGeom prst="rect">
                <a:avLst/>
              </a:prstGeom>
              <a:noFill/>
              <a:ln w="9525" algn="ctr">
                <a:noFill/>
                <a:miter lim="800000"/>
                <a:headEnd/>
                <a:tailEnd/>
              </a:ln>
              <a:effectLst/>
            </p:spPr>
            <p:txBody>
              <a:bodyPr wrap="none">
                <a:spAutoFit/>
              </a:bodyPr>
              <a:lstStyle/>
              <a:p>
                <a:pPr algn="ctr" eaLnBrk="0" hangingPunct="0">
                  <a:defRPr/>
                </a:pPr>
                <a:r>
                  <a:rPr lang="en-US" altLang="zh-CN" sz="2100" dirty="0">
                    <a:solidFill>
                      <a:srgbClr val="FFFFFF"/>
                    </a:solidFill>
                    <a:effectLst>
                      <a:outerShdw blurRad="38100" dist="38100" dir="2700000" algn="tl">
                        <a:srgbClr val="C0C0C0"/>
                      </a:outerShdw>
                    </a:effectLst>
                  </a:rPr>
                  <a:t>2</a:t>
                </a:r>
              </a:p>
            </p:txBody>
          </p:sp>
          <p:sp>
            <p:nvSpPr>
              <p:cNvPr id="16" name="Freeform 16"/>
              <p:cNvSpPr>
                <a:spLocks/>
              </p:cNvSpPr>
              <p:nvPr/>
            </p:nvSpPr>
            <p:spPr bwMode="gray">
              <a:xfrm>
                <a:off x="1585913" y="3096543"/>
                <a:ext cx="608012" cy="592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a:defRPr/>
                </a:pPr>
                <a:endParaRPr lang="zh-CN" altLang="en-US" sz="1013"/>
              </a:p>
            </p:txBody>
          </p:sp>
        </p:grpSp>
        <p:sp>
          <p:nvSpPr>
            <p:cNvPr id="18" name="Text Box 7"/>
            <p:cNvSpPr txBox="1">
              <a:spLocks noChangeArrowheads="1"/>
            </p:cNvSpPr>
            <p:nvPr/>
          </p:nvSpPr>
          <p:spPr bwMode="gray">
            <a:xfrm>
              <a:off x="2886681" y="1883279"/>
              <a:ext cx="2300563" cy="707886"/>
            </a:xfrm>
            <a:prstGeom prst="rect">
              <a:avLst/>
            </a:prstGeom>
            <a:noFill/>
            <a:ln w="9525" algn="ctr">
              <a:noFill/>
              <a:miter lim="800000"/>
              <a:headEnd/>
              <a:tailEnd/>
            </a:ln>
          </p:spPr>
          <p:txBody>
            <a:bodyPr wrap="square">
              <a:spAutoFit/>
            </a:bodyPr>
            <a:lstStyle/>
            <a:p>
              <a:pPr>
                <a:spcBef>
                  <a:spcPct val="50000"/>
                </a:spcBef>
                <a:defRPr/>
              </a:pPr>
              <a:r>
                <a:rPr lang="zh-CN" altLang="zh-CN" sz="1000" dirty="0" smtClean="0">
                  <a:solidFill>
                    <a:schemeClr val="bg1"/>
                  </a:solidFill>
                </a:rPr>
                <a:t>考察</a:t>
              </a:r>
              <a:r>
                <a:rPr lang="zh-CN" altLang="zh-CN" sz="1000" dirty="0">
                  <a:solidFill>
                    <a:schemeClr val="bg1"/>
                  </a:solidFill>
                </a:rPr>
                <a:t>记录内容主要是申请入党人的政治品质、思想觉悟、入党动机和工作、学习、作风等方面情况，既要讲成绩，又要讲问题。</a:t>
              </a:r>
              <a:endParaRPr lang="en-US" altLang="zh-CN" sz="1000" dirty="0">
                <a:solidFill>
                  <a:schemeClr val="bg1"/>
                </a:solidFill>
              </a:endParaRPr>
            </a:p>
          </p:txBody>
        </p:sp>
      </p:grpSp>
      <p:grpSp>
        <p:nvGrpSpPr>
          <p:cNvPr id="15" name="组合 14"/>
          <p:cNvGrpSpPr/>
          <p:nvPr/>
        </p:nvGrpSpPr>
        <p:grpSpPr>
          <a:xfrm>
            <a:off x="1483634" y="3023338"/>
            <a:ext cx="3554771" cy="660966"/>
            <a:chOff x="1483634" y="3023338"/>
            <a:chExt cx="3554771" cy="660966"/>
          </a:xfrm>
        </p:grpSpPr>
        <p:sp>
          <p:nvSpPr>
            <p:cNvPr id="12" name="AutoShape 12"/>
            <p:cNvSpPr>
              <a:spLocks noChangeArrowheads="1"/>
            </p:cNvSpPr>
            <p:nvPr/>
          </p:nvSpPr>
          <p:spPr bwMode="gray">
            <a:xfrm>
              <a:off x="1483634" y="3023338"/>
              <a:ext cx="3554771" cy="660966"/>
            </a:xfrm>
            <a:prstGeom prst="roundRect">
              <a:avLst>
                <a:gd name="adj" fmla="val 10889"/>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sz="1013"/>
            </a:p>
          </p:txBody>
        </p:sp>
        <p:grpSp>
          <p:nvGrpSpPr>
            <p:cNvPr id="27" name="组合 26"/>
            <p:cNvGrpSpPr/>
            <p:nvPr/>
          </p:nvGrpSpPr>
          <p:grpSpPr>
            <a:xfrm>
              <a:off x="1562671" y="3058505"/>
              <a:ext cx="656661" cy="591223"/>
              <a:chOff x="1509713" y="4631656"/>
              <a:chExt cx="1219200" cy="1184275"/>
            </a:xfrm>
          </p:grpSpPr>
          <p:sp>
            <p:nvSpPr>
              <p:cNvPr id="13" name="AutoShape 13"/>
              <p:cNvSpPr>
                <a:spLocks noChangeArrowheads="1"/>
              </p:cNvSpPr>
              <p:nvPr/>
            </p:nvSpPr>
            <p:spPr bwMode="gray">
              <a:xfrm>
                <a:off x="1509713" y="4631656"/>
                <a:ext cx="1219200" cy="1184275"/>
              </a:xfrm>
              <a:prstGeom prst="roundRect">
                <a:avLst>
                  <a:gd name="adj" fmla="val 11921"/>
                </a:avLst>
              </a:prstGeom>
              <a:gradFill rotWithShape="1">
                <a:gsLst>
                  <a:gs pos="0">
                    <a:schemeClr val="hlink"/>
                  </a:gs>
                  <a:gs pos="100000">
                    <a:schemeClr val="hlink">
                      <a:gamma/>
                      <a:shade val="69804"/>
                      <a:invGamma/>
                    </a:schemeClr>
                  </a:gs>
                </a:gsLst>
                <a:lin ang="5400000" scaled="1"/>
              </a:gradFill>
              <a:ln w="38100">
                <a:noFill/>
                <a:round/>
                <a:headEnd/>
                <a:tailEnd/>
              </a:ln>
              <a:effectLst/>
            </p:spPr>
            <p:txBody>
              <a:bodyPr wrap="none" anchor="ctr"/>
              <a:lstStyle/>
              <a:p>
                <a:pPr>
                  <a:defRPr/>
                </a:pPr>
                <a:endParaRPr lang="zh-CN" altLang="en-US" sz="1013"/>
              </a:p>
            </p:txBody>
          </p:sp>
          <p:sp>
            <p:nvSpPr>
              <p:cNvPr id="14" name="Text Box 14"/>
              <p:cNvSpPr txBox="1">
                <a:spLocks noChangeArrowheads="1"/>
              </p:cNvSpPr>
              <p:nvPr/>
            </p:nvSpPr>
            <p:spPr bwMode="gray">
              <a:xfrm>
                <a:off x="1851620" y="4767738"/>
                <a:ext cx="508402" cy="744674"/>
              </a:xfrm>
              <a:prstGeom prst="rect">
                <a:avLst/>
              </a:prstGeom>
              <a:noFill/>
              <a:ln w="9525" algn="ctr">
                <a:noFill/>
                <a:miter lim="800000"/>
                <a:headEnd/>
                <a:tailEnd/>
              </a:ln>
              <a:effectLst/>
            </p:spPr>
            <p:txBody>
              <a:bodyPr wrap="none">
                <a:spAutoFit/>
              </a:bodyPr>
              <a:lstStyle/>
              <a:p>
                <a:pPr algn="ctr" eaLnBrk="0" hangingPunct="0">
                  <a:defRPr/>
                </a:pPr>
                <a:r>
                  <a:rPr lang="en-US" altLang="zh-CN" sz="2100" dirty="0" smtClean="0">
                    <a:solidFill>
                      <a:srgbClr val="FFFFFF"/>
                    </a:solidFill>
                    <a:effectLst>
                      <a:outerShdw blurRad="38100" dist="38100" dir="2700000" algn="tl">
                        <a:srgbClr val="C0C0C0"/>
                      </a:outerShdw>
                    </a:effectLst>
                  </a:rPr>
                  <a:t>3</a:t>
                </a:r>
                <a:endParaRPr lang="en-US" altLang="zh-CN" sz="2100" dirty="0">
                  <a:solidFill>
                    <a:srgbClr val="FFFFFF"/>
                  </a:solidFill>
                  <a:effectLst>
                    <a:outerShdw blurRad="38100" dist="38100" dir="2700000" algn="tl">
                      <a:srgbClr val="C0C0C0"/>
                    </a:outerShdw>
                  </a:effectLst>
                </a:endParaRPr>
              </a:p>
            </p:txBody>
          </p:sp>
          <p:sp>
            <p:nvSpPr>
              <p:cNvPr id="17" name="Freeform 17"/>
              <p:cNvSpPr>
                <a:spLocks/>
              </p:cNvSpPr>
              <p:nvPr/>
            </p:nvSpPr>
            <p:spPr bwMode="gray">
              <a:xfrm>
                <a:off x="1585913" y="4715793"/>
                <a:ext cx="608012" cy="592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hlink">
                      <a:gamma/>
                      <a:tint val="54510"/>
                      <a:invGamma/>
                    </a:schemeClr>
                  </a:gs>
                  <a:gs pos="50000">
                    <a:schemeClr val="hlink">
                      <a:alpha val="0"/>
                    </a:schemeClr>
                  </a:gs>
                  <a:gs pos="100000">
                    <a:schemeClr val="hlink">
                      <a:gamma/>
                      <a:tint val="54510"/>
                      <a:invGamma/>
                    </a:schemeClr>
                  </a:gs>
                </a:gsLst>
                <a:lin ang="2700000" scaled="1"/>
              </a:gradFill>
              <a:ln w="0">
                <a:noFill/>
                <a:prstDash val="solid"/>
                <a:round/>
                <a:headEnd/>
                <a:tailEnd/>
              </a:ln>
            </p:spPr>
            <p:txBody>
              <a:bodyPr/>
              <a:lstStyle/>
              <a:p>
                <a:pPr>
                  <a:defRPr/>
                </a:pPr>
                <a:endParaRPr lang="zh-CN" altLang="en-US" sz="1013"/>
              </a:p>
            </p:txBody>
          </p:sp>
        </p:grpSp>
        <p:sp>
          <p:nvSpPr>
            <p:cNvPr id="19" name="Text Box 7"/>
            <p:cNvSpPr txBox="1">
              <a:spLocks noChangeArrowheads="1"/>
            </p:cNvSpPr>
            <p:nvPr/>
          </p:nvSpPr>
          <p:spPr bwMode="gray">
            <a:xfrm>
              <a:off x="2472149" y="3081210"/>
              <a:ext cx="2405715" cy="553998"/>
            </a:xfrm>
            <a:prstGeom prst="rect">
              <a:avLst/>
            </a:prstGeom>
            <a:noFill/>
            <a:ln w="9525" algn="ctr">
              <a:noFill/>
              <a:miter lim="800000"/>
              <a:headEnd/>
              <a:tailEnd/>
            </a:ln>
          </p:spPr>
          <p:txBody>
            <a:bodyPr wrap="square">
              <a:spAutoFit/>
            </a:bodyPr>
            <a:lstStyle/>
            <a:p>
              <a:pPr>
                <a:spcBef>
                  <a:spcPct val="50000"/>
                </a:spcBef>
                <a:defRPr/>
              </a:pPr>
              <a:r>
                <a:rPr lang="zh-CN" altLang="zh-CN" sz="1000" dirty="0" smtClean="0">
                  <a:solidFill>
                    <a:schemeClr val="bg1"/>
                  </a:solidFill>
                </a:rPr>
                <a:t>最后</a:t>
              </a:r>
              <a:r>
                <a:rPr lang="zh-CN" altLang="zh-CN" sz="1000" dirty="0">
                  <a:solidFill>
                    <a:schemeClr val="bg1"/>
                  </a:solidFill>
                </a:rPr>
                <a:t>一次填写时间与党支部大会讨论决定接收预备党员的时间间隔不能超过一个季度。</a:t>
              </a:r>
              <a:endParaRPr lang="en-US" altLang="zh-CN" sz="1000" dirty="0">
                <a:solidFill>
                  <a:schemeClr val="bg1"/>
                </a:solidFill>
              </a:endParaRPr>
            </a:p>
          </p:txBody>
        </p:sp>
      </p:grpSp>
      <p:grpSp>
        <p:nvGrpSpPr>
          <p:cNvPr id="20" name="组合 19"/>
          <p:cNvGrpSpPr/>
          <p:nvPr/>
        </p:nvGrpSpPr>
        <p:grpSpPr>
          <a:xfrm rot="16200000">
            <a:off x="151886" y="528471"/>
            <a:ext cx="1293605" cy="572693"/>
            <a:chOff x="1212850" y="1460944"/>
            <a:chExt cx="4787912" cy="1564503"/>
          </a:xfrm>
        </p:grpSpPr>
        <p:sp>
          <p:nvSpPr>
            <p:cNvPr id="21"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规</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22"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23"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sp>
        <p:nvSpPr>
          <p:cNvPr id="24" name="AutoShape 59"/>
          <p:cNvSpPr>
            <a:spLocks noChangeArrowheads="1"/>
          </p:cNvSpPr>
          <p:nvPr/>
        </p:nvSpPr>
        <p:spPr bwMode="gray">
          <a:xfrm>
            <a:off x="2727820" y="81326"/>
            <a:ext cx="747068" cy="221982"/>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1013" dirty="0" smtClean="0">
                <a:solidFill>
                  <a:schemeClr val="bg1"/>
                </a:solidFill>
              </a:rPr>
              <a:t>第四、六页</a:t>
            </a:r>
            <a:endParaRPr lang="zh-CN" altLang="en-US" sz="1013" dirty="0">
              <a:solidFill>
                <a:schemeClr val="bg1"/>
              </a:solidFill>
            </a:endParaRPr>
          </a:p>
        </p:txBody>
      </p:sp>
      <p:grpSp>
        <p:nvGrpSpPr>
          <p:cNvPr id="28" name="组合 27"/>
          <p:cNvGrpSpPr/>
          <p:nvPr/>
        </p:nvGrpSpPr>
        <p:grpSpPr>
          <a:xfrm>
            <a:off x="1157349" y="4004272"/>
            <a:ext cx="3450452" cy="696603"/>
            <a:chOff x="1157349" y="4004272"/>
            <a:chExt cx="3450452" cy="696603"/>
          </a:xfrm>
        </p:grpSpPr>
        <p:sp>
          <p:nvSpPr>
            <p:cNvPr id="33" name="AutoShape 8"/>
            <p:cNvSpPr>
              <a:spLocks noChangeArrowheads="1"/>
            </p:cNvSpPr>
            <p:nvPr/>
          </p:nvSpPr>
          <p:spPr bwMode="gray">
            <a:xfrm>
              <a:off x="1157349" y="4004272"/>
              <a:ext cx="3450452" cy="696603"/>
            </a:xfrm>
            <a:prstGeom prst="roundRect">
              <a:avLst>
                <a:gd name="adj" fmla="val 10889"/>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sz="1013"/>
            </a:p>
          </p:txBody>
        </p:sp>
        <p:grpSp>
          <p:nvGrpSpPr>
            <p:cNvPr id="34" name="组合 33"/>
            <p:cNvGrpSpPr/>
            <p:nvPr/>
          </p:nvGrpSpPr>
          <p:grpSpPr>
            <a:xfrm>
              <a:off x="1248660" y="4033301"/>
              <a:ext cx="707703" cy="623100"/>
              <a:chOff x="1488567" y="2965750"/>
              <a:chExt cx="1219200" cy="1184275"/>
            </a:xfrm>
          </p:grpSpPr>
          <p:sp>
            <p:nvSpPr>
              <p:cNvPr id="35" name="AutoShape 9"/>
              <p:cNvSpPr>
                <a:spLocks noChangeArrowheads="1"/>
              </p:cNvSpPr>
              <p:nvPr/>
            </p:nvSpPr>
            <p:spPr bwMode="gray">
              <a:xfrm>
                <a:off x="1488567" y="2965750"/>
                <a:ext cx="1219200" cy="1184275"/>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noFill/>
                <a:round/>
                <a:headEnd/>
                <a:tailEnd/>
              </a:ln>
              <a:effectLst/>
            </p:spPr>
            <p:txBody>
              <a:bodyPr wrap="none" anchor="ctr"/>
              <a:lstStyle/>
              <a:p>
                <a:pPr>
                  <a:defRPr/>
                </a:pPr>
                <a:endParaRPr lang="zh-CN" altLang="en-US" sz="1013"/>
              </a:p>
            </p:txBody>
          </p:sp>
          <p:sp>
            <p:nvSpPr>
              <p:cNvPr id="36" name="Text Box 10"/>
              <p:cNvSpPr txBox="1">
                <a:spLocks noChangeArrowheads="1"/>
              </p:cNvSpPr>
              <p:nvPr/>
            </p:nvSpPr>
            <p:spPr bwMode="gray">
              <a:xfrm>
                <a:off x="1813338" y="3091172"/>
                <a:ext cx="500382" cy="692152"/>
              </a:xfrm>
              <a:prstGeom prst="rect">
                <a:avLst/>
              </a:prstGeom>
              <a:noFill/>
              <a:ln w="9525" algn="ctr">
                <a:noFill/>
                <a:miter lim="800000"/>
                <a:headEnd/>
                <a:tailEnd/>
              </a:ln>
              <a:effectLst/>
            </p:spPr>
            <p:txBody>
              <a:bodyPr wrap="none">
                <a:spAutoFit/>
              </a:bodyPr>
              <a:lstStyle/>
              <a:p>
                <a:pPr algn="ctr" eaLnBrk="0" hangingPunct="0">
                  <a:defRPr/>
                </a:pPr>
                <a:r>
                  <a:rPr lang="en-US" altLang="zh-CN" sz="2100" dirty="0" smtClean="0">
                    <a:solidFill>
                      <a:srgbClr val="FFFFFF"/>
                    </a:solidFill>
                    <a:effectLst>
                      <a:outerShdw blurRad="38100" dist="38100" dir="2700000" algn="tl">
                        <a:srgbClr val="C0C0C0"/>
                      </a:outerShdw>
                    </a:effectLst>
                  </a:rPr>
                  <a:t>4</a:t>
                </a:r>
                <a:endParaRPr lang="en-US" altLang="zh-CN" sz="2100" dirty="0">
                  <a:solidFill>
                    <a:srgbClr val="FFFFFF"/>
                  </a:solidFill>
                  <a:effectLst>
                    <a:outerShdw blurRad="38100" dist="38100" dir="2700000" algn="tl">
                      <a:srgbClr val="C0C0C0"/>
                    </a:outerShdw>
                  </a:effectLst>
                </a:endParaRPr>
              </a:p>
            </p:txBody>
          </p:sp>
          <p:sp>
            <p:nvSpPr>
              <p:cNvPr id="37" name="Freeform 16"/>
              <p:cNvSpPr>
                <a:spLocks/>
              </p:cNvSpPr>
              <p:nvPr/>
            </p:nvSpPr>
            <p:spPr bwMode="gray">
              <a:xfrm>
                <a:off x="1585913" y="3096543"/>
                <a:ext cx="608012" cy="59213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a:defRPr/>
                </a:pPr>
                <a:endParaRPr lang="zh-CN" altLang="en-US" sz="1013"/>
              </a:p>
            </p:txBody>
          </p:sp>
        </p:grpSp>
        <p:sp>
          <p:nvSpPr>
            <p:cNvPr id="38" name="Text Box 7"/>
            <p:cNvSpPr txBox="1">
              <a:spLocks noChangeArrowheads="1"/>
            </p:cNvSpPr>
            <p:nvPr/>
          </p:nvSpPr>
          <p:spPr bwMode="gray">
            <a:xfrm>
              <a:off x="2293311" y="4109578"/>
              <a:ext cx="2288362" cy="553998"/>
            </a:xfrm>
            <a:prstGeom prst="rect">
              <a:avLst/>
            </a:prstGeom>
            <a:noFill/>
            <a:ln w="9525" algn="ctr">
              <a:noFill/>
              <a:miter lim="800000"/>
              <a:headEnd/>
              <a:tailEnd/>
            </a:ln>
          </p:spPr>
          <p:txBody>
            <a:bodyPr wrap="square">
              <a:spAutoFit/>
            </a:bodyPr>
            <a:lstStyle/>
            <a:p>
              <a:r>
                <a:rPr lang="zh-CN" altLang="zh-CN" sz="1000" dirty="0" smtClean="0">
                  <a:solidFill>
                    <a:schemeClr val="bg1"/>
                  </a:solidFill>
                </a:rPr>
                <a:t>两</a:t>
              </a:r>
              <a:r>
                <a:rPr lang="zh-CN" altLang="zh-CN" sz="1000" dirty="0">
                  <a:solidFill>
                    <a:schemeClr val="bg1"/>
                  </a:solidFill>
                </a:rPr>
                <a:t>名培养人都要在考察记录后签字，时间不能涂改。 </a:t>
              </a:r>
              <a:r>
                <a:rPr lang="en-US" altLang="zh-CN" sz="1000" dirty="0">
                  <a:solidFill>
                    <a:schemeClr val="bg1"/>
                  </a:solidFill>
                </a:rPr>
                <a:t/>
              </a:r>
              <a:br>
                <a:rPr lang="en-US" altLang="zh-CN" sz="1000" dirty="0">
                  <a:solidFill>
                    <a:schemeClr val="bg1"/>
                  </a:solidFill>
                </a:rPr>
              </a:br>
              <a:endParaRPr lang="zh-CN" altLang="en-US" sz="1000" dirty="0">
                <a:solidFill>
                  <a:schemeClr val="bg1"/>
                </a:solidFill>
              </a:endParaRPr>
            </a:p>
          </p:txBody>
        </p:sp>
      </p:gr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7310" y="556641"/>
            <a:ext cx="2865600" cy="4050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7280792"/>
      </p:ext>
    </p:extLst>
  </p:cSld>
  <p:clrMapOvr>
    <a:masterClrMapping/>
  </p:clrMapOvr>
  <mc:AlternateContent xmlns:mc="http://schemas.openxmlformats.org/markup-compatibility/2006">
    <mc:Choice xmlns:p14="http://schemas.microsoft.com/office/powerpoint/2010/main" Requires="p14">
      <p:transition spd="slow" p14:dur="1200" advTm="0">
        <p:dissolve/>
      </p:transition>
    </mc:Choice>
    <mc:Fallback>
      <p:transition spd="slow" advTm="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4115785" y="1060933"/>
            <a:ext cx="3810011" cy="1198846"/>
            <a:chOff x="1206500" y="1412776"/>
            <a:chExt cx="5080014" cy="1598462"/>
          </a:xfrm>
        </p:grpSpPr>
        <p:sp>
          <p:nvSpPr>
            <p:cNvPr id="8200" name="AutoShape 47"/>
            <p:cNvSpPr>
              <a:spLocks noChangeArrowheads="1"/>
            </p:cNvSpPr>
            <p:nvPr/>
          </p:nvSpPr>
          <p:spPr bwMode="gray">
            <a:xfrm>
              <a:off x="1212851" y="1615976"/>
              <a:ext cx="5073663" cy="1395262"/>
            </a:xfrm>
            <a:prstGeom prst="roundRect">
              <a:avLst>
                <a:gd name="adj" fmla="val 16667"/>
              </a:avLst>
            </a:prstGeom>
            <a:ln>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wrap="none" anchor="ctr"/>
            <a:lstStyle/>
            <a:p>
              <a:endParaRPr lang="zh-CN" altLang="en-US" sz="1013">
                <a:solidFill>
                  <a:schemeClr val="bg1"/>
                </a:solidFill>
              </a:endParaRPr>
            </a:p>
          </p:txBody>
        </p:sp>
        <p:grpSp>
          <p:nvGrpSpPr>
            <p:cNvPr id="8203" name="Group 58"/>
            <p:cNvGrpSpPr>
              <a:grpSpLocks/>
            </p:cNvGrpSpPr>
            <p:nvPr/>
          </p:nvGrpSpPr>
          <p:grpSpPr bwMode="auto">
            <a:xfrm>
              <a:off x="1206500" y="1412776"/>
              <a:ext cx="3319463" cy="401638"/>
              <a:chOff x="720" y="1392"/>
              <a:chExt cx="4058" cy="480"/>
            </a:xfrm>
          </p:grpSpPr>
          <p:sp>
            <p:nvSpPr>
              <p:cNvPr id="20" name="AutoShape 59"/>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nvGrpSpPr>
              <p:cNvPr id="8211" name="Group 60"/>
              <p:cNvGrpSpPr>
                <a:grpSpLocks/>
              </p:cNvGrpSpPr>
              <p:nvPr/>
            </p:nvGrpSpPr>
            <p:grpSpPr bwMode="auto">
              <a:xfrm>
                <a:off x="730" y="1407"/>
                <a:ext cx="4041" cy="444"/>
                <a:chOff x="744" y="1407"/>
                <a:chExt cx="3986" cy="444"/>
              </a:xfrm>
            </p:grpSpPr>
            <p:sp>
              <p:nvSpPr>
                <p:cNvPr id="22" name="AutoShape 61"/>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sp>
              <p:nvSpPr>
                <p:cNvPr id="23" name="AutoShape 62"/>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grpSp>
        <p:sp>
          <p:nvSpPr>
            <p:cNvPr id="8204" name="Rectangle 63"/>
            <p:cNvSpPr>
              <a:spLocks noChangeArrowheads="1"/>
            </p:cNvSpPr>
            <p:nvPr/>
          </p:nvSpPr>
          <p:spPr bwMode="gray">
            <a:xfrm>
              <a:off x="1974970" y="1425476"/>
              <a:ext cx="1682512" cy="369332"/>
            </a:xfrm>
            <a:prstGeom prst="rect">
              <a:avLst/>
            </a:prstGeom>
            <a:noFill/>
            <a:ln w="9525">
              <a:noFill/>
              <a:miter lim="800000"/>
              <a:headEnd/>
              <a:tailEnd/>
            </a:ln>
          </p:spPr>
          <p:txBody>
            <a:bodyPr wrap="none">
              <a:spAutoFit/>
            </a:bodyPr>
            <a:lstStyle/>
            <a:p>
              <a:pPr algn="ctr">
                <a:spcBef>
                  <a:spcPct val="50000"/>
                </a:spcBef>
                <a:buClr>
                  <a:srgbClr val="1F3F5F"/>
                </a:buClr>
              </a:pPr>
              <a:r>
                <a:rPr lang="zh-CN" altLang="en-US" sz="1200" b="1" dirty="0" smtClean="0">
                  <a:solidFill>
                    <a:srgbClr val="000000"/>
                  </a:solidFill>
                </a:rPr>
                <a:t>党小组考察意见</a:t>
              </a:r>
              <a:endParaRPr lang="en-US" altLang="zh-CN" sz="1200" b="1" dirty="0">
                <a:solidFill>
                  <a:schemeClr val="bg1"/>
                </a:solidFill>
              </a:endParaRPr>
            </a:p>
          </p:txBody>
        </p:sp>
        <p:sp>
          <p:nvSpPr>
            <p:cNvPr id="8207" name="Rectangle 66"/>
            <p:cNvSpPr>
              <a:spLocks noChangeArrowheads="1"/>
            </p:cNvSpPr>
            <p:nvPr/>
          </p:nvSpPr>
          <p:spPr bwMode="auto">
            <a:xfrm>
              <a:off x="1409943" y="1780131"/>
              <a:ext cx="4598997" cy="1231107"/>
            </a:xfrm>
            <a:prstGeom prst="rect">
              <a:avLst/>
            </a:prstGeom>
            <a:noFill/>
            <a:ln w="9525">
              <a:noFill/>
              <a:miter lim="800000"/>
              <a:headEnd/>
              <a:tailEnd/>
            </a:ln>
          </p:spPr>
          <p:txBody>
            <a:bodyPr wrap="square">
              <a:spAutoFit/>
            </a:bodyPr>
            <a:lstStyle/>
            <a:p>
              <a:r>
                <a:rPr lang="zh-CN" altLang="zh-CN" sz="900" dirty="0">
                  <a:solidFill>
                    <a:srgbClr val="000000"/>
                  </a:solidFill>
                </a:rPr>
                <a:t>（</a:t>
              </a:r>
              <a:r>
                <a:rPr lang="en-US" altLang="zh-CN" sz="900" dirty="0">
                  <a:solidFill>
                    <a:srgbClr val="000000"/>
                  </a:solidFill>
                </a:rPr>
                <a:t>1</a:t>
              </a:r>
              <a:r>
                <a:rPr lang="zh-CN" altLang="zh-CN" sz="900" dirty="0">
                  <a:solidFill>
                    <a:srgbClr val="000000"/>
                  </a:solidFill>
                </a:rPr>
                <a:t>）党小组对确定为培养对象以来的情况进行总结评价。</a:t>
              </a:r>
              <a:endParaRPr lang="en-US" altLang="zh-CN" sz="900" dirty="0">
                <a:solidFill>
                  <a:srgbClr val="000000"/>
                </a:solidFill>
              </a:endParaRPr>
            </a:p>
            <a:p>
              <a:r>
                <a:rPr lang="zh-CN" altLang="zh-CN" sz="900" dirty="0">
                  <a:solidFill>
                    <a:srgbClr val="000000"/>
                  </a:solidFill>
                </a:rPr>
                <a:t>（</a:t>
              </a:r>
              <a:r>
                <a:rPr lang="en-US" altLang="zh-CN" sz="900" dirty="0">
                  <a:solidFill>
                    <a:srgbClr val="000000"/>
                  </a:solidFill>
                </a:rPr>
                <a:t>2</a:t>
              </a:r>
              <a:r>
                <a:rPr lang="zh-CN" altLang="zh-CN" sz="900" dirty="0">
                  <a:solidFill>
                    <a:srgbClr val="000000"/>
                  </a:solidFill>
                </a:rPr>
                <a:t>）必须召开党小组会讨论，而不能以党小组长个人意见代替党小组意见</a:t>
              </a:r>
              <a:r>
                <a:rPr lang="zh-CN" altLang="zh-CN" sz="900" dirty="0" smtClean="0">
                  <a:solidFill>
                    <a:srgbClr val="000000"/>
                  </a:solidFill>
                </a:rPr>
                <a:t>。</a:t>
              </a:r>
              <a:endParaRPr lang="en-US" altLang="zh-CN" sz="900" dirty="0" smtClean="0">
                <a:solidFill>
                  <a:srgbClr val="000000"/>
                </a:solidFill>
              </a:endParaRPr>
            </a:p>
            <a:p>
              <a:r>
                <a:rPr lang="zh-CN" altLang="zh-CN" sz="900" dirty="0" smtClean="0">
                  <a:solidFill>
                    <a:srgbClr val="000000"/>
                  </a:solidFill>
                </a:rPr>
                <a:t>（</a:t>
              </a:r>
              <a:r>
                <a:rPr lang="en-US" altLang="zh-CN" sz="900" dirty="0">
                  <a:solidFill>
                    <a:srgbClr val="000000"/>
                  </a:solidFill>
                </a:rPr>
                <a:t>3</a:t>
              </a:r>
              <a:r>
                <a:rPr lang="zh-CN" altLang="zh-CN" sz="900" dirty="0">
                  <a:solidFill>
                    <a:srgbClr val="000000"/>
                  </a:solidFill>
                </a:rPr>
                <a:t>）</a:t>
              </a:r>
              <a:r>
                <a:rPr lang="en-US" altLang="zh-CN" sz="900" dirty="0">
                  <a:solidFill>
                    <a:srgbClr val="000000"/>
                  </a:solidFill>
                </a:rPr>
                <a:t>“</a:t>
              </a:r>
              <a:r>
                <a:rPr lang="zh-CN" altLang="zh-CN" sz="900" dirty="0">
                  <a:solidFill>
                    <a:srgbClr val="000000"/>
                  </a:solidFill>
                </a:rPr>
                <a:t>党小组意见</a:t>
              </a:r>
              <a:r>
                <a:rPr lang="en-US" altLang="zh-CN" sz="900" dirty="0">
                  <a:solidFill>
                    <a:srgbClr val="000000"/>
                  </a:solidFill>
                </a:rPr>
                <a:t>”</a:t>
              </a:r>
              <a:r>
                <a:rPr lang="zh-CN" altLang="zh-CN" sz="900" dirty="0">
                  <a:solidFill>
                    <a:srgbClr val="000000"/>
                  </a:solidFill>
                </a:rPr>
                <a:t>中要有</a:t>
              </a:r>
              <a:r>
                <a:rPr lang="en-US" altLang="zh-CN" sz="900" dirty="0">
                  <a:solidFill>
                    <a:srgbClr val="000000"/>
                  </a:solidFill>
                </a:rPr>
                <a:t>“</a:t>
              </a:r>
              <a:r>
                <a:rPr lang="zh-CN" altLang="zh-CN" sz="900" dirty="0">
                  <a:solidFill>
                    <a:srgbClr val="000000"/>
                  </a:solidFill>
                </a:rPr>
                <a:t>经党小组某年某月讨论，确定某某为发展对象</a:t>
              </a:r>
              <a:r>
                <a:rPr lang="en-US" altLang="zh-CN" sz="900" dirty="0">
                  <a:solidFill>
                    <a:srgbClr val="000000"/>
                  </a:solidFill>
                </a:rPr>
                <a:t>”</a:t>
              </a:r>
              <a:r>
                <a:rPr lang="zh-CN" altLang="zh-CN" sz="900" dirty="0">
                  <a:solidFill>
                    <a:srgbClr val="000000"/>
                  </a:solidFill>
                </a:rPr>
                <a:t>，或</a:t>
              </a:r>
              <a:r>
                <a:rPr lang="en-US" altLang="zh-CN" sz="900" dirty="0">
                  <a:solidFill>
                    <a:srgbClr val="000000"/>
                  </a:solidFill>
                </a:rPr>
                <a:t>“</a:t>
              </a:r>
              <a:r>
                <a:rPr lang="zh-CN" altLang="zh-CN" sz="900" dirty="0">
                  <a:solidFill>
                    <a:srgbClr val="000000"/>
                  </a:solidFill>
                </a:rPr>
                <a:t>经党小组某年某月讨论，确定某某不能作为发展对象，需要继续培养考察</a:t>
              </a:r>
              <a:r>
                <a:rPr lang="en-US" altLang="zh-CN" sz="900" dirty="0">
                  <a:solidFill>
                    <a:srgbClr val="000000"/>
                  </a:solidFill>
                </a:rPr>
                <a:t>”</a:t>
              </a:r>
              <a:r>
                <a:rPr lang="zh-CN" altLang="zh-CN" sz="900" dirty="0">
                  <a:solidFill>
                    <a:srgbClr val="000000"/>
                  </a:solidFill>
                </a:rPr>
                <a:t>的规范性表述</a:t>
              </a:r>
              <a:r>
                <a:rPr lang="zh-CN" altLang="zh-CN" sz="900" dirty="0" smtClean="0">
                  <a:solidFill>
                    <a:srgbClr val="000000"/>
                  </a:solidFill>
                </a:rPr>
                <a:t>。</a:t>
              </a:r>
              <a:endParaRPr lang="zh-CN" altLang="en-US" sz="900" dirty="0">
                <a:solidFill>
                  <a:srgbClr val="000000"/>
                </a:solidFill>
              </a:endParaRPr>
            </a:p>
          </p:txBody>
        </p:sp>
      </p:grpSp>
      <p:grpSp>
        <p:nvGrpSpPr>
          <p:cNvPr id="37" name="组合 36"/>
          <p:cNvGrpSpPr/>
          <p:nvPr/>
        </p:nvGrpSpPr>
        <p:grpSpPr>
          <a:xfrm>
            <a:off x="4121920" y="3074808"/>
            <a:ext cx="3832631" cy="1174979"/>
            <a:chOff x="1176338" y="4257576"/>
            <a:chExt cx="5110174" cy="1566638"/>
          </a:xfrm>
        </p:grpSpPr>
        <p:sp>
          <p:nvSpPr>
            <p:cNvPr id="8199" name="AutoShape 46"/>
            <p:cNvSpPr>
              <a:spLocks noChangeArrowheads="1"/>
            </p:cNvSpPr>
            <p:nvPr/>
          </p:nvSpPr>
          <p:spPr bwMode="gray">
            <a:xfrm>
              <a:off x="1212850" y="4444900"/>
              <a:ext cx="5073662" cy="1379314"/>
            </a:xfrm>
            <a:prstGeom prst="roundRect">
              <a:avLst>
                <a:gd name="adj" fmla="val 16667"/>
              </a:avLst>
            </a:prstGeom>
            <a:ln>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wrap="none" anchor="ctr"/>
            <a:lstStyle/>
            <a:p>
              <a:endParaRPr lang="zh-CN" altLang="en-US" sz="1013">
                <a:solidFill>
                  <a:schemeClr val="bg1"/>
                </a:solidFill>
              </a:endParaRPr>
            </a:p>
          </p:txBody>
        </p:sp>
        <p:grpSp>
          <p:nvGrpSpPr>
            <p:cNvPr id="8202" name="Group 53"/>
            <p:cNvGrpSpPr>
              <a:grpSpLocks/>
            </p:cNvGrpSpPr>
            <p:nvPr/>
          </p:nvGrpSpPr>
          <p:grpSpPr bwMode="auto">
            <a:xfrm>
              <a:off x="1176338" y="4257576"/>
              <a:ext cx="3319462" cy="401638"/>
              <a:chOff x="720" y="1392"/>
              <a:chExt cx="4058" cy="480"/>
            </a:xfrm>
          </p:grpSpPr>
          <p:sp>
            <p:nvSpPr>
              <p:cNvPr id="15" name="AutoShape 54"/>
              <p:cNvSpPr>
                <a:spLocks noChangeArrowheads="1"/>
              </p:cNvSpPr>
              <p:nvPr/>
            </p:nvSpPr>
            <p:spPr bwMode="gray">
              <a:xfrm>
                <a:off x="720" y="1392"/>
                <a:ext cx="4058" cy="480"/>
              </a:xfrm>
              <a:prstGeom prst="roundRect">
                <a:avLst>
                  <a:gd name="adj" fmla="val 17509"/>
                </a:avLst>
              </a:prstGeom>
              <a:solidFill>
                <a:srgbClr val="C00000"/>
              </a:solidFill>
              <a:ln w="9525">
                <a:noFill/>
                <a:round/>
                <a:headEnd/>
                <a:tailEnd/>
              </a:ln>
              <a:effectLst/>
            </p:spPr>
            <p:txBody>
              <a:bodyPr wrap="none" anchor="ctr"/>
              <a:lstStyle/>
              <a:p>
                <a:pPr>
                  <a:defRPr/>
                </a:pPr>
                <a:endParaRPr lang="zh-CN" altLang="en-US" sz="1013">
                  <a:solidFill>
                    <a:schemeClr val="bg1"/>
                  </a:solidFill>
                </a:endParaRPr>
              </a:p>
            </p:txBody>
          </p:sp>
          <p:grpSp>
            <p:nvGrpSpPr>
              <p:cNvPr id="8215" name="Group 55"/>
              <p:cNvGrpSpPr>
                <a:grpSpLocks/>
              </p:cNvGrpSpPr>
              <p:nvPr/>
            </p:nvGrpSpPr>
            <p:grpSpPr bwMode="auto">
              <a:xfrm>
                <a:off x="730" y="1407"/>
                <a:ext cx="4041" cy="444"/>
                <a:chOff x="744" y="1407"/>
                <a:chExt cx="3986" cy="444"/>
              </a:xfrm>
            </p:grpSpPr>
            <p:sp>
              <p:nvSpPr>
                <p:cNvPr id="17" name="AutoShape 56"/>
                <p:cNvSpPr>
                  <a:spLocks noChangeArrowheads="1"/>
                </p:cNvSpPr>
                <p:nvPr/>
              </p:nvSpPr>
              <p:spPr bwMode="gray">
                <a:xfrm>
                  <a:off x="744" y="1735"/>
                  <a:ext cx="3986" cy="116"/>
                </a:xfrm>
                <a:prstGeom prst="roundRect">
                  <a:avLst>
                    <a:gd name="adj" fmla="val 50000"/>
                  </a:avLst>
                </a:prstGeom>
                <a:gradFill rotWithShape="1">
                  <a:gsLst>
                    <a:gs pos="0">
                      <a:schemeClr val="hlink">
                        <a:alpha val="0"/>
                      </a:schemeClr>
                    </a:gs>
                    <a:gs pos="100000">
                      <a:schemeClr val="hlink">
                        <a:gamma/>
                        <a:tint val="25490"/>
                        <a:invGamma/>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sp>
              <p:nvSpPr>
                <p:cNvPr id="18" name="AutoShape 57"/>
                <p:cNvSpPr>
                  <a:spLocks noChangeArrowheads="1"/>
                </p:cNvSpPr>
                <p:nvPr/>
              </p:nvSpPr>
              <p:spPr bwMode="gray">
                <a:xfrm>
                  <a:off x="744" y="1407"/>
                  <a:ext cx="3986" cy="116"/>
                </a:xfrm>
                <a:prstGeom prst="roundRect">
                  <a:avLst>
                    <a:gd name="adj" fmla="val 50000"/>
                  </a:avLst>
                </a:prstGeom>
                <a:gradFill rotWithShape="1">
                  <a:gsLst>
                    <a:gs pos="0">
                      <a:schemeClr val="hlink">
                        <a:gamma/>
                        <a:tint val="19216"/>
                        <a:invGamma/>
                      </a:schemeClr>
                    </a:gs>
                    <a:gs pos="100000">
                      <a:schemeClr val="hlink">
                        <a:alpha val="0"/>
                      </a:schemeClr>
                    </a:gs>
                  </a:gsLst>
                  <a:lin ang="5400000" scaled="1"/>
                </a:gradFill>
                <a:ln w="9525">
                  <a:noFill/>
                  <a:round/>
                  <a:headEnd/>
                  <a:tailEnd/>
                </a:ln>
                <a:effectLst/>
              </p:spPr>
              <p:txBody>
                <a:bodyPr wrap="none" anchor="ctr"/>
                <a:lstStyle/>
                <a:p>
                  <a:pPr>
                    <a:defRPr/>
                  </a:pPr>
                  <a:endParaRPr lang="zh-CN" altLang="en-US" sz="1013">
                    <a:solidFill>
                      <a:schemeClr val="bg1"/>
                    </a:solidFill>
                  </a:endParaRPr>
                </a:p>
              </p:txBody>
            </p:sp>
          </p:grpSp>
        </p:grpSp>
        <p:sp>
          <p:nvSpPr>
            <p:cNvPr id="8206" name="Rectangle 65"/>
            <p:cNvSpPr>
              <a:spLocks noChangeArrowheads="1"/>
            </p:cNvSpPr>
            <p:nvPr/>
          </p:nvSpPr>
          <p:spPr bwMode="gray">
            <a:xfrm>
              <a:off x="1974971" y="4281389"/>
              <a:ext cx="1682512" cy="369332"/>
            </a:xfrm>
            <a:prstGeom prst="rect">
              <a:avLst/>
            </a:prstGeom>
            <a:noFill/>
            <a:ln w="9525">
              <a:noFill/>
              <a:miter lim="800000"/>
              <a:headEnd/>
              <a:tailEnd/>
            </a:ln>
          </p:spPr>
          <p:txBody>
            <a:bodyPr wrap="none">
              <a:spAutoFit/>
            </a:bodyPr>
            <a:lstStyle/>
            <a:p>
              <a:pPr algn="ctr">
                <a:spcBef>
                  <a:spcPct val="50000"/>
                </a:spcBef>
                <a:buClr>
                  <a:srgbClr val="1F3F5F"/>
                </a:buClr>
              </a:pPr>
              <a:r>
                <a:rPr lang="zh-CN" altLang="en-US" sz="1200" b="1" dirty="0" smtClean="0">
                  <a:solidFill>
                    <a:schemeClr val="bg1"/>
                  </a:solidFill>
                </a:rPr>
                <a:t>党支部考察意见</a:t>
              </a:r>
              <a:endParaRPr lang="en-US" altLang="zh-CN" sz="1200" b="1" dirty="0">
                <a:solidFill>
                  <a:schemeClr val="bg1"/>
                </a:solidFill>
              </a:endParaRPr>
            </a:p>
          </p:txBody>
        </p:sp>
        <p:sp>
          <p:nvSpPr>
            <p:cNvPr id="8208" name="Rectangle 67"/>
            <p:cNvSpPr>
              <a:spLocks noChangeArrowheads="1"/>
            </p:cNvSpPr>
            <p:nvPr/>
          </p:nvSpPr>
          <p:spPr bwMode="auto">
            <a:xfrm>
              <a:off x="1466851" y="4593108"/>
              <a:ext cx="4533910" cy="1231106"/>
            </a:xfrm>
            <a:prstGeom prst="rect">
              <a:avLst/>
            </a:prstGeom>
            <a:noFill/>
            <a:ln w="9525">
              <a:noFill/>
              <a:miter lim="800000"/>
              <a:headEnd/>
              <a:tailEnd/>
            </a:ln>
          </p:spPr>
          <p:txBody>
            <a:bodyPr wrap="square">
              <a:spAutoFit/>
            </a:bodyPr>
            <a:lstStyle/>
            <a:p>
              <a:r>
                <a:rPr lang="zh-CN" altLang="zh-CN" sz="900" dirty="0">
                  <a:solidFill>
                    <a:schemeClr val="accent1">
                      <a:lumMod val="25000"/>
                    </a:schemeClr>
                  </a:solidFill>
                </a:rPr>
                <a:t>（</a:t>
              </a:r>
              <a:r>
                <a:rPr lang="en-US" altLang="zh-CN" sz="900" dirty="0">
                  <a:solidFill>
                    <a:schemeClr val="accent1">
                      <a:lumMod val="25000"/>
                    </a:schemeClr>
                  </a:solidFill>
                </a:rPr>
                <a:t>1</a:t>
              </a:r>
              <a:r>
                <a:rPr lang="zh-CN" altLang="zh-CN" sz="900" dirty="0">
                  <a:solidFill>
                    <a:schemeClr val="accent1">
                      <a:lumMod val="25000"/>
                    </a:schemeClr>
                  </a:solidFill>
                </a:rPr>
                <a:t>）是支委会通过归纳负责培养人的意见、党小组的意见后，对培养对象作出能否确定为发展对象的意见，而不是党支部书记个人意见。</a:t>
              </a:r>
              <a:endParaRPr lang="en-US" altLang="zh-CN" sz="900" dirty="0">
                <a:solidFill>
                  <a:schemeClr val="accent1">
                    <a:lumMod val="25000"/>
                  </a:schemeClr>
                </a:solidFill>
              </a:endParaRPr>
            </a:p>
            <a:p>
              <a:r>
                <a:rPr lang="zh-CN" altLang="zh-CN" sz="900" dirty="0">
                  <a:solidFill>
                    <a:schemeClr val="accent1">
                      <a:lumMod val="25000"/>
                    </a:schemeClr>
                  </a:solidFill>
                </a:rPr>
                <a:t>（</a:t>
              </a:r>
              <a:r>
                <a:rPr lang="en-US" altLang="zh-CN" sz="900" dirty="0">
                  <a:solidFill>
                    <a:schemeClr val="accent1">
                      <a:lumMod val="25000"/>
                    </a:schemeClr>
                  </a:solidFill>
                </a:rPr>
                <a:t>2</a:t>
              </a:r>
              <a:r>
                <a:rPr lang="zh-CN" altLang="zh-CN" sz="900" dirty="0">
                  <a:solidFill>
                    <a:schemeClr val="accent1">
                      <a:lumMod val="25000"/>
                    </a:schemeClr>
                  </a:solidFill>
                </a:rPr>
                <a:t>）</a:t>
              </a:r>
              <a:r>
                <a:rPr lang="en-US" altLang="zh-CN" sz="900" dirty="0">
                  <a:solidFill>
                    <a:schemeClr val="accent1">
                      <a:lumMod val="25000"/>
                    </a:schemeClr>
                  </a:solidFill>
                </a:rPr>
                <a:t>“</a:t>
              </a:r>
              <a:r>
                <a:rPr lang="zh-CN" altLang="zh-CN" sz="900" dirty="0">
                  <a:solidFill>
                    <a:schemeClr val="accent1">
                      <a:lumMod val="25000"/>
                    </a:schemeClr>
                  </a:solidFill>
                </a:rPr>
                <a:t>党支部意见</a:t>
              </a:r>
              <a:r>
                <a:rPr lang="en-US" altLang="zh-CN" sz="900" dirty="0">
                  <a:solidFill>
                    <a:schemeClr val="accent1">
                      <a:lumMod val="25000"/>
                    </a:schemeClr>
                  </a:solidFill>
                </a:rPr>
                <a:t>”</a:t>
              </a:r>
              <a:r>
                <a:rPr lang="zh-CN" altLang="zh-CN" sz="900" dirty="0">
                  <a:solidFill>
                    <a:schemeClr val="accent1">
                      <a:lumMod val="25000"/>
                    </a:schemeClr>
                  </a:solidFill>
                </a:rPr>
                <a:t>中要有</a:t>
              </a:r>
              <a:r>
                <a:rPr lang="en-US" altLang="zh-CN" sz="900" dirty="0">
                  <a:solidFill>
                    <a:schemeClr val="accent1">
                      <a:lumMod val="25000"/>
                    </a:schemeClr>
                  </a:solidFill>
                </a:rPr>
                <a:t>“</a:t>
              </a:r>
              <a:r>
                <a:rPr lang="zh-CN" altLang="zh-CN" sz="900" dirty="0">
                  <a:solidFill>
                    <a:schemeClr val="accent1">
                      <a:lumMod val="25000"/>
                    </a:schemeClr>
                  </a:solidFill>
                </a:rPr>
                <a:t>经支部研究，确定某某为发展对象</a:t>
              </a:r>
              <a:r>
                <a:rPr lang="en-US" altLang="zh-CN" sz="900" dirty="0">
                  <a:solidFill>
                    <a:schemeClr val="accent1">
                      <a:lumMod val="25000"/>
                    </a:schemeClr>
                  </a:solidFill>
                </a:rPr>
                <a:t>”</a:t>
              </a:r>
              <a:r>
                <a:rPr lang="zh-CN" altLang="zh-CN" sz="900" dirty="0">
                  <a:solidFill>
                    <a:schemeClr val="accent1">
                      <a:lumMod val="25000"/>
                    </a:schemeClr>
                  </a:solidFill>
                </a:rPr>
                <a:t>，或</a:t>
              </a:r>
              <a:r>
                <a:rPr lang="en-US" altLang="zh-CN" sz="900" dirty="0">
                  <a:solidFill>
                    <a:schemeClr val="accent1">
                      <a:lumMod val="25000"/>
                    </a:schemeClr>
                  </a:solidFill>
                </a:rPr>
                <a:t>“</a:t>
              </a:r>
              <a:r>
                <a:rPr lang="zh-CN" altLang="zh-CN" sz="900" dirty="0">
                  <a:solidFill>
                    <a:schemeClr val="accent1">
                      <a:lumMod val="25000"/>
                    </a:schemeClr>
                  </a:solidFill>
                </a:rPr>
                <a:t>经支部研究，确定某某不作发展对象，继续培养考察</a:t>
              </a:r>
              <a:r>
                <a:rPr lang="en-US" altLang="zh-CN" sz="900" dirty="0">
                  <a:solidFill>
                    <a:schemeClr val="accent1">
                      <a:lumMod val="25000"/>
                    </a:schemeClr>
                  </a:solidFill>
                </a:rPr>
                <a:t>”</a:t>
              </a:r>
              <a:r>
                <a:rPr lang="zh-CN" altLang="zh-CN" sz="900" dirty="0">
                  <a:solidFill>
                    <a:schemeClr val="accent1">
                      <a:lumMod val="25000"/>
                    </a:schemeClr>
                  </a:solidFill>
                </a:rPr>
                <a:t>的规范性表述</a:t>
              </a:r>
              <a:r>
                <a:rPr lang="zh-CN" altLang="zh-CN" sz="900" dirty="0" smtClean="0">
                  <a:solidFill>
                    <a:schemeClr val="accent1">
                      <a:lumMod val="25000"/>
                    </a:schemeClr>
                  </a:solidFill>
                </a:rPr>
                <a:t>。</a:t>
              </a:r>
            </a:p>
          </p:txBody>
        </p:sp>
      </p:grpSp>
      <p:grpSp>
        <p:nvGrpSpPr>
          <p:cNvPr id="29" name="组合 28"/>
          <p:cNvGrpSpPr/>
          <p:nvPr/>
        </p:nvGrpSpPr>
        <p:grpSpPr>
          <a:xfrm rot="16200000">
            <a:off x="7998724" y="1104780"/>
            <a:ext cx="1293605" cy="572693"/>
            <a:chOff x="1212850" y="1460944"/>
            <a:chExt cx="4787912" cy="1564503"/>
          </a:xfrm>
        </p:grpSpPr>
        <p:sp>
          <p:nvSpPr>
            <p:cNvPr id="30" name="AutoShape 47"/>
            <p:cNvSpPr>
              <a:spLocks noChangeArrowheads="1"/>
            </p:cNvSpPr>
            <p:nvPr/>
          </p:nvSpPr>
          <p:spPr bwMode="gray">
            <a:xfrm>
              <a:off x="1212850" y="1522392"/>
              <a:ext cx="4697961" cy="1503055"/>
            </a:xfrm>
            <a:prstGeom prst="roundRect">
              <a:avLst>
                <a:gd name="adj" fmla="val 16667"/>
              </a:avLst>
            </a:prstGeom>
            <a:solidFill>
              <a:schemeClr val="accent5">
                <a:lumMod val="50000"/>
              </a:schemeClr>
            </a:solidFill>
            <a:ln>
              <a:solidFill>
                <a:schemeClr val="bg1"/>
              </a:solidFill>
              <a:headEnd/>
              <a:tailEnd/>
            </a:ln>
            <a:effectLst>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vert="eaVert" wrap="none" anchor="ctr"/>
            <a:lstStyle/>
            <a:p>
              <a:r>
                <a:rPr lang="zh-CN" altLang="en-US" sz="2000" b="1" dirty="0" smtClean="0">
                  <a:solidFill>
                    <a:schemeClr val="bg1"/>
                  </a:solidFill>
                  <a:latin typeface="微软雅黑" panose="020B0503020204020204" pitchFamily="34" charset="-122"/>
                  <a:ea typeface="微软雅黑" panose="020B0503020204020204" pitchFamily="34" charset="-122"/>
                </a:rPr>
                <a:t> 填</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写</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规</a:t>
              </a:r>
              <a:endParaRPr lang="en-US" altLang="zh-CN" sz="2000" b="1" dirty="0" smtClean="0">
                <a:solidFill>
                  <a:schemeClr val="bg1"/>
                </a:solidFill>
                <a:latin typeface="微软雅黑" panose="020B0503020204020204" pitchFamily="34" charset="-122"/>
                <a:ea typeface="微软雅黑" panose="020B0503020204020204" pitchFamily="34" charset="-122"/>
              </a:endParaRPr>
            </a:p>
            <a:p>
              <a:r>
                <a:rPr lang="zh-CN" altLang="en-US" sz="2000" b="1" dirty="0" smtClean="0">
                  <a:solidFill>
                    <a:schemeClr val="bg1"/>
                  </a:solidFill>
                  <a:latin typeface="微软雅黑" panose="020B0503020204020204" pitchFamily="34" charset="-122"/>
                  <a:ea typeface="微软雅黑" panose="020B0503020204020204" pitchFamily="34" charset="-122"/>
                </a:rPr>
                <a:t> 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31" name="Rectangle 63"/>
            <p:cNvSpPr>
              <a:spLocks noChangeArrowheads="1"/>
            </p:cNvSpPr>
            <p:nvPr/>
          </p:nvSpPr>
          <p:spPr bwMode="gray">
            <a:xfrm>
              <a:off x="2682282" y="1460944"/>
              <a:ext cx="267898" cy="328897"/>
            </a:xfrm>
            <a:prstGeom prst="rect">
              <a:avLst/>
            </a:prstGeom>
            <a:noFill/>
            <a:ln w="9525">
              <a:noFill/>
              <a:miter lim="800000"/>
              <a:headEnd/>
              <a:tailEnd/>
            </a:ln>
          </p:spPr>
          <p:txBody>
            <a:bodyPr wrap="none">
              <a:spAutoFit/>
            </a:bodyPr>
            <a:lstStyle/>
            <a:p>
              <a:pPr algn="ctr">
                <a:spcBef>
                  <a:spcPct val="50000"/>
                </a:spcBef>
                <a:buClr>
                  <a:srgbClr val="1F3F5F"/>
                </a:buClr>
              </a:pPr>
              <a:endParaRPr lang="en-US" altLang="zh-CN" sz="1000" b="1" dirty="0">
                <a:solidFill>
                  <a:schemeClr val="lt1"/>
                </a:solidFill>
              </a:endParaRPr>
            </a:p>
          </p:txBody>
        </p:sp>
        <p:sp>
          <p:nvSpPr>
            <p:cNvPr id="32" name="Rectangle 66"/>
            <p:cNvSpPr>
              <a:spLocks noChangeArrowheads="1"/>
            </p:cNvSpPr>
            <p:nvPr/>
          </p:nvSpPr>
          <p:spPr bwMode="auto">
            <a:xfrm>
              <a:off x="1401764" y="1898550"/>
              <a:ext cx="4598998" cy="399835"/>
            </a:xfrm>
            <a:prstGeom prst="rect">
              <a:avLst/>
            </a:prstGeom>
            <a:noFill/>
            <a:ln w="9525">
              <a:noFill/>
              <a:miter lim="800000"/>
              <a:headEnd/>
              <a:tailEnd/>
            </a:ln>
          </p:spPr>
          <p:txBody>
            <a:bodyPr wrap="square">
              <a:spAutoFit/>
            </a:bodyPr>
            <a:lstStyle/>
            <a:p>
              <a:pPr eaLnBrk="0" hangingPunct="0"/>
              <a:endParaRPr lang="en-US" altLang="zh-CN" sz="1000" dirty="0">
                <a:solidFill>
                  <a:schemeClr val="accent1">
                    <a:lumMod val="25000"/>
                  </a:schemeClr>
                </a:solidFill>
              </a:endParaRPr>
            </a:p>
          </p:txBody>
        </p:sp>
      </p:grpSp>
      <p:sp>
        <p:nvSpPr>
          <p:cNvPr id="33" name="AutoShape 59"/>
          <p:cNvSpPr>
            <a:spLocks noChangeArrowheads="1"/>
          </p:cNvSpPr>
          <p:nvPr/>
        </p:nvSpPr>
        <p:spPr bwMode="gray">
          <a:xfrm>
            <a:off x="5549892" y="81326"/>
            <a:ext cx="747068" cy="221982"/>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lgn="ctr">
              <a:defRPr/>
            </a:pPr>
            <a:r>
              <a:rPr lang="zh-CN" altLang="en-US" sz="1013" dirty="0" smtClean="0">
                <a:solidFill>
                  <a:schemeClr val="bg1"/>
                </a:solidFill>
              </a:rPr>
              <a:t>第五、七</a:t>
            </a:r>
            <a:r>
              <a:rPr lang="en-US" altLang="zh-CN" sz="1013" dirty="0" smtClean="0">
                <a:solidFill>
                  <a:schemeClr val="bg1"/>
                </a:solidFill>
              </a:rPr>
              <a:t> </a:t>
            </a:r>
            <a:r>
              <a:rPr lang="zh-CN" altLang="en-US" sz="1013" dirty="0" smtClean="0">
                <a:solidFill>
                  <a:schemeClr val="bg1"/>
                </a:solidFill>
              </a:rPr>
              <a:t>页</a:t>
            </a:r>
            <a:endParaRPr lang="zh-CN" altLang="en-US" sz="1013" dirty="0">
              <a:solidFill>
                <a:schemeClr val="bg1"/>
              </a:solidFill>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217" y="444457"/>
            <a:ext cx="2865600" cy="40506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p:cNvSpPr txBox="1"/>
          <p:nvPr/>
        </p:nvSpPr>
        <p:spPr>
          <a:xfrm>
            <a:off x="741062" y="1165998"/>
            <a:ext cx="1915909" cy="646331"/>
          </a:xfrm>
          <a:prstGeom prst="rect">
            <a:avLst/>
          </a:prstGeom>
          <a:noFill/>
        </p:spPr>
        <p:txBody>
          <a:bodyPr wrap="none" rtlCol="0">
            <a:spAutoFit/>
          </a:bodyPr>
          <a:lstStyle/>
          <a:p>
            <a:r>
              <a:rPr lang="zh-CN" altLang="en-US" sz="900" dirty="0" smtClean="0"/>
              <a:t>该同志思想上。。。。。。</a:t>
            </a:r>
            <a:endParaRPr lang="en-US" altLang="zh-CN" sz="900" dirty="0" smtClean="0"/>
          </a:p>
          <a:p>
            <a:r>
              <a:rPr lang="zh-CN" altLang="en-US" sz="900" dirty="0" smtClean="0"/>
              <a:t>工作上。。。。。。</a:t>
            </a:r>
            <a:endParaRPr lang="en-US" altLang="zh-CN" sz="900" dirty="0" smtClean="0"/>
          </a:p>
          <a:p>
            <a:r>
              <a:rPr lang="zh-CN" altLang="en-US" sz="900" dirty="0" smtClean="0"/>
              <a:t>经党小组</a:t>
            </a:r>
            <a:r>
              <a:rPr lang="en-US" altLang="zh-CN" sz="900" dirty="0" smtClean="0"/>
              <a:t>XX</a:t>
            </a:r>
            <a:r>
              <a:rPr lang="zh-CN" altLang="en-US" sz="900" dirty="0" smtClean="0"/>
              <a:t>年</a:t>
            </a:r>
            <a:r>
              <a:rPr lang="en-US" altLang="zh-CN" sz="900" dirty="0" smtClean="0"/>
              <a:t>XX</a:t>
            </a:r>
            <a:r>
              <a:rPr lang="zh-CN" altLang="en-US" sz="900" dirty="0" smtClean="0"/>
              <a:t>月会议讨论研究，</a:t>
            </a:r>
            <a:endParaRPr lang="en-US" altLang="zh-CN" sz="900" dirty="0" smtClean="0"/>
          </a:p>
          <a:p>
            <a:r>
              <a:rPr lang="zh-CN" altLang="en-US" sz="900" dirty="0" smtClean="0"/>
              <a:t>一致推荐</a:t>
            </a:r>
            <a:r>
              <a:rPr lang="en-US" altLang="zh-CN" sz="900" dirty="0" smtClean="0"/>
              <a:t>XX</a:t>
            </a:r>
            <a:r>
              <a:rPr lang="zh-CN" altLang="en-US" sz="900" dirty="0" smtClean="0"/>
              <a:t>同志为发展对象。</a:t>
            </a:r>
            <a:endParaRPr lang="zh-CN" altLang="en-US" sz="900" dirty="0"/>
          </a:p>
        </p:txBody>
      </p:sp>
      <p:sp>
        <p:nvSpPr>
          <p:cNvPr id="3" name="TextBox 2"/>
          <p:cNvSpPr txBox="1"/>
          <p:nvPr/>
        </p:nvSpPr>
        <p:spPr>
          <a:xfrm>
            <a:off x="710377" y="2736968"/>
            <a:ext cx="2146742" cy="784830"/>
          </a:xfrm>
          <a:prstGeom prst="rect">
            <a:avLst/>
          </a:prstGeom>
          <a:noFill/>
        </p:spPr>
        <p:txBody>
          <a:bodyPr wrap="none" rtlCol="0">
            <a:spAutoFit/>
          </a:bodyPr>
          <a:lstStyle/>
          <a:p>
            <a:r>
              <a:rPr lang="en-US" altLang="zh-CN" sz="900" dirty="0" smtClean="0"/>
              <a:t>XX</a:t>
            </a:r>
            <a:r>
              <a:rPr lang="zh-CN" altLang="en-US" sz="900" dirty="0" smtClean="0"/>
              <a:t>同志思想进步，工作学习表现积极，</a:t>
            </a:r>
            <a:endParaRPr lang="en-US" altLang="zh-CN" sz="900" dirty="0" smtClean="0"/>
          </a:p>
          <a:p>
            <a:r>
              <a:rPr lang="zh-CN" altLang="en-US" sz="900" dirty="0" smtClean="0"/>
              <a:t>团结群众</a:t>
            </a:r>
            <a:r>
              <a:rPr lang="zh-CN" altLang="en-US" sz="900" dirty="0" smtClean="0"/>
              <a:t>乐于助人</a:t>
            </a:r>
            <a:r>
              <a:rPr lang="zh-CN" altLang="en-US" sz="900" dirty="0" smtClean="0"/>
              <a:t>，</a:t>
            </a:r>
            <a:endParaRPr lang="en-US" altLang="zh-CN" sz="900" dirty="0" smtClean="0"/>
          </a:p>
          <a:p>
            <a:r>
              <a:rPr lang="zh-CN" altLang="en-US" sz="900" dirty="0" smtClean="0"/>
              <a:t>拥护</a:t>
            </a:r>
            <a:r>
              <a:rPr lang="zh-CN" altLang="en-US" sz="900" dirty="0" smtClean="0"/>
              <a:t>党的基本理论和方针政策，</a:t>
            </a:r>
            <a:endParaRPr lang="en-US" altLang="zh-CN" sz="900" dirty="0" smtClean="0"/>
          </a:p>
          <a:p>
            <a:r>
              <a:rPr lang="zh-CN" altLang="en-US" sz="900" dirty="0" smtClean="0"/>
              <a:t>经党支部委员会讨论研究，</a:t>
            </a:r>
            <a:endParaRPr lang="en-US" altLang="zh-CN" sz="900" dirty="0" smtClean="0"/>
          </a:p>
          <a:p>
            <a:r>
              <a:rPr lang="zh-CN" altLang="en-US" sz="900" dirty="0" smtClean="0"/>
              <a:t>确定 </a:t>
            </a:r>
            <a:r>
              <a:rPr lang="en-US" altLang="zh-CN" sz="900" dirty="0" smtClean="0"/>
              <a:t>XX</a:t>
            </a:r>
            <a:r>
              <a:rPr lang="zh-CN" altLang="en-US" sz="900" dirty="0" smtClean="0"/>
              <a:t>同志为发展</a:t>
            </a:r>
            <a:r>
              <a:rPr lang="zh-CN" altLang="en-US" sz="900" dirty="0" smtClean="0"/>
              <a:t>对象。</a:t>
            </a:r>
            <a:endParaRPr lang="zh-CN" altLang="en-US" sz="900" dirty="0"/>
          </a:p>
        </p:txBody>
      </p:sp>
    </p:spTree>
    <p:extLst>
      <p:ext uri="{BB962C8B-B14F-4D97-AF65-F5344CB8AC3E}">
        <p14:creationId xmlns:p14="http://schemas.microsoft.com/office/powerpoint/2010/main" val="3307494034"/>
      </p:ext>
    </p:extLst>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5"/>
</p:tagLst>
</file>

<file path=ppt/tags/tag2.xml><?xml version="1.0" encoding="utf-8"?>
<p:tagLst xmlns:a="http://schemas.openxmlformats.org/drawingml/2006/main" xmlns:r="http://schemas.openxmlformats.org/officeDocument/2006/relationships" xmlns:p="http://schemas.openxmlformats.org/presentationml/2006/main">
  <p:tag name="TIMING" val="|0.2"/>
</p:tagLst>
</file>

<file path=ppt/theme/theme1.xml><?xml version="1.0" encoding="utf-8"?>
<a:theme xmlns:a="http://schemas.openxmlformats.org/drawingml/2006/main" name="第一PPT，www.1ppt.com​">
  <a:themeElements>
    <a:clrScheme name="自定义 1">
      <a:dk1>
        <a:sysClr val="windowText" lastClr="000000"/>
      </a:dk1>
      <a:lt1>
        <a:sysClr val="window" lastClr="FFFFFF"/>
      </a:lt1>
      <a:dk2>
        <a:srgbClr val="44546A"/>
      </a:dk2>
      <a:lt2>
        <a:srgbClr val="E7E6E6"/>
      </a:lt2>
      <a:accent1>
        <a:srgbClr val="C00000"/>
      </a:accent1>
      <a:accent2>
        <a:srgbClr val="FFC000"/>
      </a:accent2>
      <a:accent3>
        <a:srgbClr val="FF0000"/>
      </a:accent3>
      <a:accent4>
        <a:srgbClr val="7030A0"/>
      </a:accent4>
      <a:accent5>
        <a:srgbClr val="F4A6A3"/>
      </a:accent5>
      <a:accent6>
        <a:srgbClr val="EE6C66"/>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1084</TotalTime>
  <Words>1546</Words>
  <Application>Microsoft Office PowerPoint</Application>
  <PresentationFormat>全屏显示(16:9)</PresentationFormat>
  <Paragraphs>131</Paragraphs>
  <Slides>11</Slides>
  <Notes>4</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User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dc:title>
  <dc:creator>第一PPT</dc:creator>
  <cp:keywords>www.1ppt.com</cp:keywords>
  <cp:lastModifiedBy>姜梦婷</cp:lastModifiedBy>
  <cp:revision>71</cp:revision>
  <dcterms:created xsi:type="dcterms:W3CDTF">2016-12-14T09:33:08Z</dcterms:created>
  <dcterms:modified xsi:type="dcterms:W3CDTF">2018-11-26T09:38:43Z</dcterms:modified>
</cp:coreProperties>
</file>