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7" r:id="rId1"/>
  </p:sldMasterIdLst>
  <p:notesMasterIdLst>
    <p:notesMasterId r:id="rId11"/>
  </p:notesMasterIdLst>
  <p:handoutMasterIdLst>
    <p:handoutMasterId r:id="rId12"/>
  </p:handoutMasterIdLst>
  <p:sldIdLst>
    <p:sldId id="337" r:id="rId2"/>
    <p:sldId id="339" r:id="rId3"/>
    <p:sldId id="361" r:id="rId4"/>
    <p:sldId id="343" r:id="rId5"/>
    <p:sldId id="346" r:id="rId6"/>
    <p:sldId id="354" r:id="rId7"/>
    <p:sldId id="277" r:id="rId8"/>
    <p:sldId id="275" r:id="rId9"/>
    <p:sldId id="331" r:id="rId10"/>
  </p:sldIdLst>
  <p:sldSz cx="9144000" cy="5143500" type="screen16x9"/>
  <p:notesSz cx="6858000" cy="9144000"/>
  <p:custDataLst>
    <p:tags r:id="rId1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1pPr>
    <a:lvl2pPr marL="423182" indent="-60455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2pPr>
    <a:lvl3pPr marL="847625" indent="-122169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3pPr>
    <a:lvl4pPr marL="1272066" indent="-183883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4pPr>
    <a:lvl5pPr marL="1695248" indent="-244338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5pPr>
    <a:lvl6pPr marL="1813638" algn="l" defTabSz="725454" rtl="0" eaLnBrk="1" latinLnBrk="0" hangingPunct="1"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6pPr>
    <a:lvl7pPr marL="2176367" algn="l" defTabSz="725454" rtl="0" eaLnBrk="1" latinLnBrk="0" hangingPunct="1"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7pPr>
    <a:lvl8pPr marL="2539094" algn="l" defTabSz="725454" rtl="0" eaLnBrk="1" latinLnBrk="0" hangingPunct="1"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8pPr>
    <a:lvl9pPr marL="2901821" algn="l" defTabSz="725454" rtl="0" eaLnBrk="1" latinLnBrk="0" hangingPunct="1">
      <a:defRPr b="1" kern="1200">
        <a:solidFill>
          <a:schemeClr val="tx1"/>
        </a:solidFill>
        <a:latin typeface="Arial" charset="0"/>
        <a:ea typeface="华文细黑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416">
          <p15:clr>
            <a:srgbClr val="A4A3A4"/>
          </p15:clr>
        </p15:guide>
        <p15:guide id="2" orient="horz" pos="327">
          <p15:clr>
            <a:srgbClr val="A4A3A4"/>
          </p15:clr>
        </p15:guide>
        <p15:guide id="3" orient="horz" pos="2402">
          <p15:clr>
            <a:srgbClr val="A4A3A4"/>
          </p15:clr>
        </p15:guide>
        <p15:guide id="4" orient="horz" pos="2674">
          <p15:clr>
            <a:srgbClr val="A4A3A4"/>
          </p15:clr>
        </p15:guide>
        <p15:guide id="5" orient="horz" pos="3083">
          <p15:clr>
            <a:srgbClr val="A4A3A4"/>
          </p15:clr>
        </p15:guide>
        <p15:guide id="6" pos="295">
          <p15:clr>
            <a:srgbClr val="A4A3A4"/>
          </p15:clr>
        </p15:guide>
        <p15:guide id="7" pos="2880">
          <p15:clr>
            <a:srgbClr val="A4A3A4"/>
          </p15:clr>
        </p15:guide>
        <p15:guide id="8" pos="546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00"/>
    <a:srgbClr val="08A810"/>
    <a:srgbClr val="067C0C"/>
    <a:srgbClr val="045408"/>
    <a:srgbClr val="DE0000"/>
    <a:srgbClr val="AC0000"/>
    <a:srgbClr val="0F319D"/>
    <a:srgbClr val="133FCB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7" autoAdjust="0"/>
    <p:restoredTop sz="94651" autoAdjust="0"/>
  </p:normalViewPr>
  <p:slideViewPr>
    <p:cSldViewPr>
      <p:cViewPr>
        <p:scale>
          <a:sx n="100" d="100"/>
          <a:sy n="100" d="100"/>
        </p:scale>
        <p:origin x="-1320" y="-1476"/>
      </p:cViewPr>
      <p:guideLst>
        <p:guide orient="horz" pos="1416"/>
        <p:guide orient="horz" pos="327"/>
        <p:guide orient="horz" pos="2402"/>
        <p:guide orient="horz" pos="2674"/>
        <p:guide orient="horz" pos="3083"/>
        <p:guide pos="295"/>
        <p:guide pos="2880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46E98-D3AD-4601-881D-C23BF0DEECE3}" type="datetimeFigureOut">
              <a:rPr lang="zh-CN" altLang="en-US" smtClean="0"/>
              <a:t>2018-12-4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3204D-3002-4321-8C96-FF91304BDC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841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CA5E8DB0-55DC-4221-A99C-988BCD133B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2937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23182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8476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272066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69524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120204" algn="l" defTabSz="84808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4247" algn="l" defTabSz="84808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8288" algn="l" defTabSz="84808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2328" algn="l" defTabSz="84808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594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525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946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5932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8173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3828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1263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513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256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84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813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3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27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2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1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5"/>
          </a:xfrm>
          <a:prstGeom prst="rect">
            <a:avLst/>
          </a:prstGeom>
        </p:spPr>
        <p:txBody>
          <a:bodyPr lIns="72545" tIns="36273" rIns="72545" bIns="36273" anchor="b"/>
          <a:lstStyle>
            <a:lvl1pPr algn="l">
              <a:defRPr sz="19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2900"/>
            </a:lvl1pPr>
            <a:lvl2pPr marL="424041" indent="0">
              <a:buNone/>
              <a:defRPr sz="2600"/>
            </a:lvl2pPr>
            <a:lvl3pPr marL="848081" indent="0">
              <a:buNone/>
              <a:defRPr sz="2200"/>
            </a:lvl3pPr>
            <a:lvl4pPr marL="1272122" indent="0">
              <a:buNone/>
              <a:defRPr sz="1900"/>
            </a:lvl4pPr>
            <a:lvl5pPr marL="1696164" indent="0">
              <a:buNone/>
              <a:defRPr sz="1900"/>
            </a:lvl5pPr>
            <a:lvl6pPr marL="2120204" indent="0">
              <a:buNone/>
              <a:defRPr sz="1900"/>
            </a:lvl6pPr>
            <a:lvl7pPr marL="2544247" indent="0">
              <a:buNone/>
              <a:defRPr sz="1900"/>
            </a:lvl7pPr>
            <a:lvl8pPr marL="2968288" indent="0">
              <a:buNone/>
              <a:defRPr sz="1900"/>
            </a:lvl8pPr>
            <a:lvl9pPr marL="3392328" indent="0">
              <a:buNone/>
              <a:defRPr sz="19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5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1300"/>
            </a:lvl1pPr>
            <a:lvl2pPr marL="424041" indent="0">
              <a:buNone/>
              <a:defRPr sz="1100"/>
            </a:lvl2pPr>
            <a:lvl3pPr marL="848081" indent="0">
              <a:buNone/>
              <a:defRPr sz="1000"/>
            </a:lvl3pPr>
            <a:lvl4pPr marL="1272122" indent="0">
              <a:buNone/>
              <a:defRPr sz="800"/>
            </a:lvl4pPr>
            <a:lvl5pPr marL="1696164" indent="0">
              <a:buNone/>
              <a:defRPr sz="800"/>
            </a:lvl5pPr>
            <a:lvl6pPr marL="2120204" indent="0">
              <a:buNone/>
              <a:defRPr sz="800"/>
            </a:lvl6pPr>
            <a:lvl7pPr marL="2544247" indent="0">
              <a:buNone/>
              <a:defRPr sz="800"/>
            </a:lvl7pPr>
            <a:lvl8pPr marL="2968288" indent="0">
              <a:buNone/>
              <a:defRPr sz="800"/>
            </a:lvl8pPr>
            <a:lvl9pPr marL="3392328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3777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671" y="87314"/>
            <a:ext cx="8206671" cy="486455"/>
          </a:xfrm>
          <a:prstGeom prst="rect">
            <a:avLst/>
          </a:prstGeom>
        </p:spPr>
        <p:txBody>
          <a:bodyPr lIns="72545" tIns="36273" rIns="72545" bIns="3627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671" y="735920"/>
            <a:ext cx="8206671" cy="4029982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91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4638" y="86922"/>
            <a:ext cx="2051050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8" y="86922"/>
            <a:ext cx="6003925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1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5364088" y="4083918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www.1ppt.com/jiaoan/  </a:t>
            </a:r>
            <a:r>
              <a:rPr lang="en-US" altLang="zh-CN" sz="100" b="0" dirty="0" smtClean="0">
                <a:solidFill>
                  <a:prstClr val="white"/>
                </a:solidFill>
                <a:latin typeface="Calibri"/>
                <a:ea typeface="宋体"/>
              </a:rPr>
              <a:t>      </a:t>
            </a:r>
            <a:endParaRPr lang="en-US" altLang="zh-CN" sz="100" b="0" dirty="0">
              <a:solidFill>
                <a:prstClr val="white"/>
              </a:solidFill>
              <a:latin typeface="Calibri"/>
              <a:ea typeface="宋体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b="0" dirty="0" smtClean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b="0" dirty="0" smtClean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  <a:endParaRPr lang="en-US" altLang="zh-CN" sz="100" b="0" dirty="0">
              <a:solidFill>
                <a:prstClr val="white"/>
              </a:solidFill>
              <a:latin typeface="Calibri"/>
              <a:ea typeface="宋体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b="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b="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4" name="矩形 3"/>
          <p:cNvSpPr>
            <a:spLocks noChangeArrowheads="1"/>
          </p:cNvSpPr>
          <p:nvPr userDrawn="1"/>
        </p:nvSpPr>
        <p:spPr bwMode="auto">
          <a:xfrm>
            <a:off x="2916238" y="-161925"/>
            <a:ext cx="6049962" cy="5526088"/>
          </a:xfrm>
          <a:prstGeom prst="rect">
            <a:avLst/>
          </a:prstGeom>
          <a:blipFill dpi="0" rotWithShape="1">
            <a:blip r:embed="rId11" cstate="screen"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" name="矩形 2"/>
          <p:cNvSpPr>
            <a:spLocks noChangeArrowheads="1"/>
          </p:cNvSpPr>
          <p:nvPr userDrawn="1"/>
        </p:nvSpPr>
        <p:spPr bwMode="auto">
          <a:xfrm>
            <a:off x="0" y="5010150"/>
            <a:ext cx="9182100" cy="1333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</p:sldLayoutIdLst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5pPr>
      <a:lvl6pPr marL="424041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6pPr>
      <a:lvl7pPr marL="848081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7pPr>
      <a:lvl8pPr marL="1272122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8pPr>
      <a:lvl9pPr marL="1696164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微软雅黑" pitchFamily="34" charset="-122"/>
          <a:cs typeface="宋体" pitchFamily="2" charset="-122"/>
        </a:defRPr>
      </a:lvl9pPr>
    </p:titleStyle>
    <p:bodyStyle>
      <a:lvl1pPr marL="167509" indent="-167509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900" b="1">
          <a:solidFill>
            <a:schemeClr val="tx1"/>
          </a:solidFill>
          <a:latin typeface="+mn-lt"/>
          <a:ea typeface="+mn-ea"/>
          <a:cs typeface="+mn-cs"/>
        </a:defRPr>
      </a:lvl1pPr>
      <a:lvl2pPr marL="501269" indent="-167509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91" indent="-161213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163752" indent="-167509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501290" indent="-170029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925853" indent="-170794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349895" indent="-170794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773937" indent="-170794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197976" indent="-170794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041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081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2122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6164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0204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4247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8288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2328" algn="l" defTabSz="84808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5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4156414" y="1125315"/>
            <a:ext cx="323678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sz="3400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预备党员考察簿</a:t>
            </a:r>
            <a:endParaRPr lang="zh-CN" altLang="en-US" sz="3400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正大黑简体" panose="02000000000000000000" pitchFamily="2" charset="-122"/>
              <a:ea typeface="方正正大黑简体" panose="02000000000000000000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053" y="3003798"/>
            <a:ext cx="4207187" cy="2422221"/>
          </a:xfrm>
          <a:prstGeom prst="rect">
            <a:avLst/>
          </a:prstGeom>
        </p:spPr>
      </p:pic>
      <p:grpSp>
        <p:nvGrpSpPr>
          <p:cNvPr id="74" name="Group 550"/>
          <p:cNvGrpSpPr>
            <a:grpSpLocks/>
          </p:cNvGrpSpPr>
          <p:nvPr/>
        </p:nvGrpSpPr>
        <p:grpSpPr bwMode="auto">
          <a:xfrm>
            <a:off x="4017705" y="3003798"/>
            <a:ext cx="1994455" cy="1995098"/>
            <a:chOff x="295" y="3475"/>
            <a:chExt cx="1407" cy="1407"/>
          </a:xfrm>
        </p:grpSpPr>
        <p:sp>
          <p:nvSpPr>
            <p:cNvPr id="75" name="Oval 551"/>
            <p:cNvSpPr>
              <a:spLocks noChangeArrowheads="1"/>
            </p:cNvSpPr>
            <p:nvPr/>
          </p:nvSpPr>
          <p:spPr bwMode="auto">
            <a:xfrm>
              <a:off x="295" y="3475"/>
              <a:ext cx="1407" cy="140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shade val="81961"/>
                    <a:invGamma/>
                    <a:alpha val="1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76" name="Group 552"/>
            <p:cNvGrpSpPr>
              <a:grpSpLocks/>
            </p:cNvGrpSpPr>
            <p:nvPr/>
          </p:nvGrpSpPr>
          <p:grpSpPr bwMode="auto">
            <a:xfrm>
              <a:off x="476" y="3657"/>
              <a:ext cx="1050" cy="1050"/>
              <a:chOff x="-6056" y="-2208"/>
              <a:chExt cx="2208" cy="2208"/>
            </a:xfrm>
          </p:grpSpPr>
          <p:sp>
            <p:nvSpPr>
              <p:cNvPr id="77" name="Oval 553"/>
              <p:cNvSpPr>
                <a:spLocks noChangeArrowheads="1"/>
              </p:cNvSpPr>
              <p:nvPr/>
            </p:nvSpPr>
            <p:spPr bwMode="auto">
              <a:xfrm>
                <a:off x="-6056" y="-2132"/>
                <a:ext cx="2132" cy="213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tx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78" name="Group 554"/>
              <p:cNvGrpSpPr>
                <a:grpSpLocks/>
              </p:cNvGrpSpPr>
              <p:nvPr/>
            </p:nvGrpSpPr>
            <p:grpSpPr bwMode="auto">
              <a:xfrm>
                <a:off x="-6056" y="-2208"/>
                <a:ext cx="2208" cy="2208"/>
                <a:chOff x="-4060" y="-879"/>
                <a:chExt cx="2208" cy="2208"/>
              </a:xfrm>
            </p:grpSpPr>
            <p:grpSp>
              <p:nvGrpSpPr>
                <p:cNvPr id="79" name="Group 555"/>
                <p:cNvGrpSpPr>
                  <a:grpSpLocks/>
                </p:cNvGrpSpPr>
                <p:nvPr/>
              </p:nvGrpSpPr>
              <p:grpSpPr bwMode="auto">
                <a:xfrm>
                  <a:off x="-4060" y="-879"/>
                  <a:ext cx="2208" cy="2208"/>
                  <a:chOff x="-3924" y="-788"/>
                  <a:chExt cx="2208" cy="2208"/>
                </a:xfrm>
              </p:grpSpPr>
              <p:grpSp>
                <p:nvGrpSpPr>
                  <p:cNvPr id="95" name="Group 55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-3924" y="-788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103" name="Group 55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107" name="AutoShape 55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8" name="AutoShape 55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04" name="Group 560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105" name="AutoShape 56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6" name="AutoShape 56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96" name="Group 563"/>
                  <p:cNvGrpSpPr>
                    <a:grpSpLocks noChangeAspect="1"/>
                  </p:cNvGrpSpPr>
                  <p:nvPr/>
                </p:nvGrpSpPr>
                <p:grpSpPr bwMode="auto">
                  <a:xfrm rot="2700000">
                    <a:off x="-3927" y="-785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97" name="Group 56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101" name="AutoShape 56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2" name="AutoShape 56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8" name="Group 567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99" name="AutoShape 56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0" name="AutoShape 56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grpSp>
              <p:nvGrpSpPr>
                <p:cNvPr id="80" name="Group 570"/>
                <p:cNvGrpSpPr>
                  <a:grpSpLocks/>
                </p:cNvGrpSpPr>
                <p:nvPr/>
              </p:nvGrpSpPr>
              <p:grpSpPr bwMode="auto">
                <a:xfrm rot="1320000">
                  <a:off x="-3744" y="-528"/>
                  <a:ext cx="1549" cy="1556"/>
                  <a:chOff x="-3928" y="-799"/>
                  <a:chExt cx="2212" cy="2222"/>
                </a:xfrm>
              </p:grpSpPr>
              <p:grpSp>
                <p:nvGrpSpPr>
                  <p:cNvPr id="81" name="Group 57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-3924" y="-788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89" name="Group 572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93" name="AutoShape 57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4" name="AutoShape 57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0" name="Group 575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91" name="AutoShape 57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2" name="AutoShape 57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82" name="Group 578"/>
                  <p:cNvGrpSpPr>
                    <a:grpSpLocks noChangeAspect="1"/>
                  </p:cNvGrpSpPr>
                  <p:nvPr/>
                </p:nvGrpSpPr>
                <p:grpSpPr bwMode="auto">
                  <a:xfrm rot="2700000">
                    <a:off x="-3938" y="-789"/>
                    <a:ext cx="2222" cy="2202"/>
                    <a:chOff x="160" y="696"/>
                    <a:chExt cx="1438" cy="1429"/>
                  </a:xfrm>
                </p:grpSpPr>
                <p:grpSp>
                  <p:nvGrpSpPr>
                    <p:cNvPr id="83" name="Group 57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87" name="AutoShape 58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AutoShape 58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4" name="Group 582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0" y="692"/>
                      <a:ext cx="57" cy="1438"/>
                      <a:chOff x="845" y="696"/>
                      <a:chExt cx="57" cy="1438"/>
                    </a:xfrm>
                  </p:grpSpPr>
                  <p:sp>
                    <p:nvSpPr>
                      <p:cNvPr id="85" name="AutoShape 58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AutoShape 58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6" y="1419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chemeClr val="bg1">
                          <a:alpha val="18823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</p:grpSp>
      </p:grpSp>
      <p:sp>
        <p:nvSpPr>
          <p:cNvPr id="46" name="五角星 45"/>
          <p:cNvSpPr/>
          <p:nvPr/>
        </p:nvSpPr>
        <p:spPr>
          <a:xfrm rot="21146867">
            <a:off x="-3707592" y="4729083"/>
            <a:ext cx="2336218" cy="2336218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4" name="五角星 53"/>
          <p:cNvSpPr/>
          <p:nvPr/>
        </p:nvSpPr>
        <p:spPr>
          <a:xfrm rot="21146867">
            <a:off x="-1257840" y="6589291"/>
            <a:ext cx="967488" cy="967488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6" name="五角星 55"/>
          <p:cNvSpPr/>
          <p:nvPr/>
        </p:nvSpPr>
        <p:spPr>
          <a:xfrm rot="21146867">
            <a:off x="-513436" y="6016472"/>
            <a:ext cx="483744" cy="483744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7" name="五角星 56"/>
          <p:cNvSpPr/>
          <p:nvPr/>
        </p:nvSpPr>
        <p:spPr>
          <a:xfrm rot="21146867">
            <a:off x="-1302965" y="5744691"/>
            <a:ext cx="483744" cy="483744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8" name="五角星 57"/>
          <p:cNvSpPr/>
          <p:nvPr/>
        </p:nvSpPr>
        <p:spPr>
          <a:xfrm rot="21146867">
            <a:off x="-2785442" y="6445273"/>
            <a:ext cx="967488" cy="967488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9" name="五角星 58"/>
          <p:cNvSpPr/>
          <p:nvPr/>
        </p:nvSpPr>
        <p:spPr>
          <a:xfrm rot="21146867">
            <a:off x="-1735363" y="6094535"/>
            <a:ext cx="478040" cy="478040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0" name="五角星 59"/>
          <p:cNvSpPr/>
          <p:nvPr/>
        </p:nvSpPr>
        <p:spPr>
          <a:xfrm rot="21146867">
            <a:off x="-2085219" y="4897084"/>
            <a:ext cx="2336218" cy="2336218"/>
          </a:xfrm>
          <a:prstGeom prst="star5">
            <a:avLst/>
          </a:prstGeom>
          <a:gradFill flip="none" rotWithShape="1">
            <a:gsLst>
              <a:gs pos="46000">
                <a:srgbClr val="FFFF00"/>
              </a:gs>
              <a:gs pos="2000">
                <a:srgbClr val="FFC000"/>
              </a:gs>
              <a:gs pos="95000">
                <a:srgbClr val="C0000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glow rad="1828800">
              <a:srgbClr val="FFFF00">
                <a:alpha val="23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7" name="TextBox 55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057211" y="2571750"/>
            <a:ext cx="1569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zh-CN" altLang="en-US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中科资源党办</a:t>
            </a:r>
            <a:endParaRPr lang="zh-CN" alt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正大黑简体" panose="02000000000000000000" pitchFamily="2" charset="-122"/>
              <a:ea typeface="方正正大黑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022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"/>
                            </p:stCondLst>
                            <p:childTnLst>
                              <p:par>
                                <p:cTn id="2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1.11111E-6 -0.00056 C 0.56389 -0.13611 1.57708 -0.82556 1.18611 -1.34028 C 0.79549 -1.85667 0.10694 -1.30472 0.79444 -0.48278 " pathEditMode="relative" rAng="0" ptsTypes="sss">
                                      <p:cBhvr>
                                        <p:cTn id="2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54" y="-9280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30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6" presetClass="emph" presetSubtype="0" decel="3200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Scale>
                                      <p:cBhvr>
                                        <p:cTn id="32" dur="1500" fill="hold"/>
                                        <p:tgtEl>
                                          <p:spTgt spid="46"/>
                                        </p:tgtEl>
                                      </p:cBhvr>
                                      <p:by x="750000" y="7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6 4.44444E-6 C 0.19688 -0.005 1.09705 -0.51639 1.13316 -1.40306 " pathEditMode="relative" rAng="0" ptsTypes="ss">
                                      <p:cBhvr>
                                        <p:cTn id="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49" y="-70167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39" dur="3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69 0.02278 C 0.20469 0.01833 1.14375 -0.45055 1.18125 -1.26389 " pathEditMode="relative" rAng="0" ptsTypes="ss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97" y="-6433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3" dur="4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0173 -0.00401 C 0.20989 -0.00895 1.16285 -0.51975 1.20104 -1.40587 " pathEditMode="relative" rAng="0" ptsTypes="ss">
                                      <p:cBhvr>
                                        <p:cTn id="4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65" y="-70093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8" presetClass="emph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47" dur="3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4.69136E-6 C 0.19566 -0.00525 1.0901 -0.53735 1.12604 -1.45803 " pathEditMode="relative" rAng="0" ptsTypes="ss">
                                      <p:cBhvr>
                                        <p:cTn id="4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02" y="-7290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51" dur="4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77778E-6 4.44444E-6 C 0.19688 -0.005 1.09705 -0.51639 1.13316 -1.40306 " pathEditMode="relative" rAng="0" ptsTypes="ss">
                                      <p:cBhvr>
                                        <p:cTn id="5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49" y="-7016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55" dur="4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.00191 -0.00062 C 0.5658 -0.13624 1.579 -0.82546 1.18802 -1.34013 C 0.7974 -1.85666 0.10886 -1.30461 0.79636 -0.48286 " pathEditMode="relative" rAng="0" ptsTypes="sss">
                                      <p:cBhvr>
                                        <p:cTn id="57" dur="5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54" y="-9280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2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59" dur="1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6" presetClass="emph" presetSubtype="0" decel="32000" fill="hold" grpId="2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61" dur="1500" fill="hold"/>
                                        <p:tgtEl>
                                          <p:spTgt spid="60"/>
                                        </p:tgtEl>
                                      </p:cBhvr>
                                      <p:by x="750000" y="7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3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50"/>
                            </p:stCondLst>
                            <p:childTnLst>
                              <p:par>
                                <p:cTn id="7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250" fill="hold"/>
                                        <p:tgtEl>
                                          <p:spTgt spid="7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800"/>
                            </p:stCondLst>
                            <p:childTnLst>
                              <p:par>
                                <p:cTn id="73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250" fill="hold"/>
                                        <p:tgtEl>
                                          <p:spTgt spid="7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utoUpdateAnimBg="0"/>
      <p:bldP spid="46" grpId="0" animBg="1"/>
      <p:bldP spid="46" grpId="1" animBg="1"/>
      <p:bldP spid="46" grpId="2" animBg="1"/>
      <p:bldP spid="46" grpId="3" animBg="1"/>
      <p:bldP spid="54" grpId="0" animBg="1"/>
      <p:bldP spid="54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0" grpId="2" animBg="1"/>
      <p:bldP spid="60" grpId="3" animBg="1"/>
      <p:bldP spid="4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平行四边形 17"/>
          <p:cNvSpPr/>
          <p:nvPr/>
        </p:nvSpPr>
        <p:spPr bwMode="auto">
          <a:xfrm flipH="1">
            <a:off x="2843808" y="0"/>
            <a:ext cx="7920880" cy="5156820"/>
          </a:xfrm>
          <a:prstGeom prst="parallelogram">
            <a:avLst>
              <a:gd name="adj" fmla="val 30926"/>
            </a:avLst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华文细黑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562" y="1059582"/>
            <a:ext cx="4080031" cy="37057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39855" y="339502"/>
            <a:ext cx="1415718" cy="830968"/>
          </a:xfrm>
          <a:prstGeom prst="rect">
            <a:avLst/>
          </a:prstGeom>
          <a:noFill/>
        </p:spPr>
        <p:txBody>
          <a:bodyPr wrap="none" lIns="91413" tIns="45706" rIns="91413" bIns="4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 smtClean="0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4800" b="1" dirty="0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389828" y="755274"/>
            <a:ext cx="1636932" cy="3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6" rIns="91413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8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SHUO MING</a:t>
            </a:r>
            <a:endParaRPr lang="zh-CN" altLang="en-US" sz="18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16313" y="1434953"/>
            <a:ext cx="4144119" cy="2502195"/>
          </a:xfrm>
          <a:prstGeom prst="rect">
            <a:avLst/>
          </a:prstGeom>
          <a:noFill/>
        </p:spPr>
        <p:txBody>
          <a:bodyPr wrap="square" lIns="91413" tIns="45706" rIns="91413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b="0" dirty="0" smtClean="0">
                <a:latin typeface="+mn-ea"/>
                <a:ea typeface="+mn-ea"/>
              </a:rPr>
              <a:t>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b="0" dirty="0" smtClean="0">
                <a:latin typeface="+mn-ea"/>
                <a:ea typeface="+mn-ea"/>
              </a:rPr>
              <a:t>   《</a:t>
            </a:r>
            <a:r>
              <a:rPr lang="zh-CN" altLang="en-US" b="0" dirty="0" smtClean="0">
                <a:latin typeface="+mn-ea"/>
                <a:ea typeface="+mn-ea"/>
              </a:rPr>
              <a:t>预备党员考察簿</a:t>
            </a:r>
            <a:r>
              <a:rPr lang="en-US" altLang="zh-CN" b="0" dirty="0" smtClean="0">
                <a:latin typeface="+mn-ea"/>
                <a:ea typeface="+mn-ea"/>
              </a:rPr>
              <a:t>》</a:t>
            </a:r>
            <a:r>
              <a:rPr lang="zh-CN" altLang="en-US" b="0" dirty="0" smtClean="0">
                <a:latin typeface="+mn-ea"/>
                <a:ea typeface="+mn-ea"/>
              </a:rPr>
              <a:t>是党组织对预备党员进行培养、教育、考察的主要材料之一。填写好本簿是对预备党员进行考察的一项重要措施，也是确保新党员质量应该做好的一项工作。</a:t>
            </a:r>
            <a:endParaRPr lang="zh-CN" altLang="en-US" b="0" dirty="0">
              <a:latin typeface="+mn-ea"/>
              <a:ea typeface="+mn-ea"/>
            </a:endParaRPr>
          </a:p>
        </p:txBody>
      </p:sp>
      <p:sp>
        <p:nvSpPr>
          <p:cNvPr id="16" name="Line 65"/>
          <p:cNvSpPr>
            <a:spLocks noChangeShapeType="1"/>
          </p:cNvSpPr>
          <p:nvPr/>
        </p:nvSpPr>
        <p:spPr bwMode="auto">
          <a:xfrm>
            <a:off x="4211264" y="1266290"/>
            <a:ext cx="3745111" cy="0"/>
          </a:xfrm>
          <a:prstGeom prst="line">
            <a:avLst/>
          </a:prstGeom>
          <a:noFill/>
          <a:ln w="12700">
            <a:solidFill>
              <a:srgbClr val="CC0000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C0000">
                      <a:gamma/>
                      <a:shade val="60000"/>
                      <a:invGamma/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91413" tIns="45706" rIns="91413" bIns="45706"/>
          <a:lstStyle/>
          <a:p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-9525" y="3655466"/>
            <a:ext cx="9684568" cy="1509713"/>
            <a:chOff x="0" y="3655466"/>
            <a:chExt cx="9684568" cy="1509713"/>
          </a:xfrm>
        </p:grpSpPr>
        <p:pic>
          <p:nvPicPr>
            <p:cNvPr id="9" name="Picture 2" descr="E:\amy项目\模板\60周年\1\png\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3753891"/>
              <a:ext cx="3441700" cy="1411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" descr="E:\amy项目\模板\60周年\1\png\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79500" y="3655466"/>
              <a:ext cx="8605068" cy="150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76200" y="4838154"/>
              <a:ext cx="30353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528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2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2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/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"/>
          <p:cNvSpPr>
            <a:spLocks noChangeArrowheads="1"/>
          </p:cNvSpPr>
          <p:nvPr/>
        </p:nvSpPr>
        <p:spPr bwMode="auto">
          <a:xfrm>
            <a:off x="2410048" y="-469040"/>
            <a:ext cx="6482432" cy="5921110"/>
          </a:xfrm>
          <a:prstGeom prst="rect">
            <a:avLst/>
          </a:prstGeom>
          <a:blipFill dpi="0" rotWithShape="1">
            <a:blip r:embed="rId3" cstate="screen"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734" y="3522813"/>
            <a:ext cx="2271441" cy="1526177"/>
          </a:xfrm>
          <a:prstGeom prst="rect">
            <a:avLst/>
          </a:prstGeom>
        </p:spPr>
      </p:pic>
      <p:sp>
        <p:nvSpPr>
          <p:cNvPr id="53" name="矩形 2"/>
          <p:cNvSpPr>
            <a:spLocks noChangeArrowheads="1"/>
          </p:cNvSpPr>
          <p:nvPr/>
        </p:nvSpPr>
        <p:spPr bwMode="auto">
          <a:xfrm>
            <a:off x="0" y="5010150"/>
            <a:ext cx="9182100" cy="1333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grpSp>
        <p:nvGrpSpPr>
          <p:cNvPr id="54" name="Group 4"/>
          <p:cNvGrpSpPr>
            <a:grpSpLocks/>
          </p:cNvGrpSpPr>
          <p:nvPr/>
        </p:nvGrpSpPr>
        <p:grpSpPr bwMode="auto">
          <a:xfrm>
            <a:off x="899592" y="1203598"/>
            <a:ext cx="4819203" cy="577575"/>
            <a:chOff x="0" y="111215"/>
            <a:chExt cx="4819203" cy="576608"/>
          </a:xfrm>
        </p:grpSpPr>
        <p:grpSp>
          <p:nvGrpSpPr>
            <p:cNvPr id="55" name="Group 5"/>
            <p:cNvGrpSpPr>
              <a:grpSpLocks/>
            </p:cNvGrpSpPr>
            <p:nvPr/>
          </p:nvGrpSpPr>
          <p:grpSpPr bwMode="auto">
            <a:xfrm>
              <a:off x="0" y="275073"/>
              <a:ext cx="4819203" cy="412750"/>
              <a:chOff x="0" y="0"/>
              <a:chExt cx="4819203" cy="412750"/>
            </a:xfrm>
          </p:grpSpPr>
          <p:sp>
            <p:nvSpPr>
              <p:cNvPr id="57" name="矩形 1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19203" cy="412750"/>
              </a:xfrm>
              <a:prstGeom prst="rect">
                <a:avLst/>
              </a:prstGeom>
              <a:noFill/>
              <a:ln w="3175" cap="flat" cmpd="sng">
                <a:solidFill>
                  <a:srgbClr val="6B0C0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58" name="TextBox 27"/>
              <p:cNvSpPr>
                <a:spLocks noChangeArrowheads="1"/>
              </p:cNvSpPr>
              <p:nvPr/>
            </p:nvSpPr>
            <p:spPr bwMode="auto">
              <a:xfrm>
                <a:off x="1093490" y="28901"/>
                <a:ext cx="3725713" cy="2765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凡被吸收为预备党员的同志，应填写此簿</a:t>
                </a:r>
                <a:endParaRPr lang="zh-CN" altLang="en-US" sz="1200" b="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56" name="图片 11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304" y="111215"/>
              <a:ext cx="753616" cy="5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9" name="Group 9"/>
          <p:cNvGrpSpPr>
            <a:grpSpLocks/>
          </p:cNvGrpSpPr>
          <p:nvPr/>
        </p:nvGrpSpPr>
        <p:grpSpPr bwMode="auto">
          <a:xfrm>
            <a:off x="899592" y="1852906"/>
            <a:ext cx="4819203" cy="564854"/>
            <a:chOff x="0" y="122611"/>
            <a:chExt cx="4819203" cy="565212"/>
          </a:xfrm>
        </p:grpSpPr>
        <p:grpSp>
          <p:nvGrpSpPr>
            <p:cNvPr id="60" name="Group 10"/>
            <p:cNvGrpSpPr>
              <a:grpSpLocks/>
            </p:cNvGrpSpPr>
            <p:nvPr/>
          </p:nvGrpSpPr>
          <p:grpSpPr bwMode="auto">
            <a:xfrm>
              <a:off x="0" y="275073"/>
              <a:ext cx="4819203" cy="412750"/>
              <a:chOff x="0" y="0"/>
              <a:chExt cx="4819203" cy="412750"/>
            </a:xfrm>
          </p:grpSpPr>
          <p:sp>
            <p:nvSpPr>
              <p:cNvPr id="62" name="矩形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19203" cy="412750"/>
              </a:xfrm>
              <a:prstGeom prst="rect">
                <a:avLst/>
              </a:prstGeom>
              <a:noFill/>
              <a:ln w="3175" cap="flat" cmpd="sng">
                <a:solidFill>
                  <a:srgbClr val="6B0C0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63" name="TextBox 27"/>
              <p:cNvSpPr>
                <a:spLocks noChangeArrowheads="1"/>
              </p:cNvSpPr>
              <p:nvPr/>
            </p:nvSpPr>
            <p:spPr bwMode="auto">
              <a:xfrm>
                <a:off x="1098823" y="28901"/>
                <a:ext cx="3653705" cy="277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此薄由党支部保管，入党介绍人和党支部负责填写</a:t>
                </a:r>
                <a:endParaRPr lang="zh-CN" altLang="en-US" sz="1200" b="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61" name="图片 16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304" y="122611"/>
              <a:ext cx="753616" cy="5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" name="Group 14"/>
          <p:cNvGrpSpPr>
            <a:grpSpLocks/>
          </p:cNvGrpSpPr>
          <p:nvPr/>
        </p:nvGrpSpPr>
        <p:grpSpPr bwMode="auto">
          <a:xfrm>
            <a:off x="912292" y="2500980"/>
            <a:ext cx="4806503" cy="657703"/>
            <a:chOff x="0" y="134104"/>
            <a:chExt cx="4806503" cy="631828"/>
          </a:xfrm>
        </p:grpSpPr>
        <p:grpSp>
          <p:nvGrpSpPr>
            <p:cNvPr id="65" name="Group 15"/>
            <p:cNvGrpSpPr>
              <a:grpSpLocks/>
            </p:cNvGrpSpPr>
            <p:nvPr/>
          </p:nvGrpSpPr>
          <p:grpSpPr bwMode="auto">
            <a:xfrm>
              <a:off x="0" y="275073"/>
              <a:ext cx="4806503" cy="490859"/>
              <a:chOff x="0" y="0"/>
              <a:chExt cx="4806503" cy="490859"/>
            </a:xfrm>
          </p:grpSpPr>
          <p:sp>
            <p:nvSpPr>
              <p:cNvPr id="67" name="矩形 2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06503" cy="412750"/>
              </a:xfrm>
              <a:prstGeom prst="rect">
                <a:avLst/>
              </a:prstGeom>
              <a:noFill/>
              <a:ln w="3175" cap="flat" cmpd="sng">
                <a:solidFill>
                  <a:srgbClr val="6B0C0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68" name="TextBox 27"/>
              <p:cNvSpPr>
                <a:spLocks noChangeArrowheads="1"/>
              </p:cNvSpPr>
              <p:nvPr/>
            </p:nvSpPr>
            <p:spPr bwMode="auto">
              <a:xfrm>
                <a:off x="1086123" y="28901"/>
                <a:ext cx="3666405" cy="4619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预备党员在预备期间调动工作，应及时将此簿转移调入单位党组织</a:t>
                </a:r>
                <a:endParaRPr lang="zh-CN" altLang="en-US" sz="1200" b="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66" name="图片 21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304" y="134104"/>
              <a:ext cx="753616" cy="5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9" name="Group 19"/>
          <p:cNvGrpSpPr>
            <a:grpSpLocks/>
          </p:cNvGrpSpPr>
          <p:nvPr/>
        </p:nvGrpSpPr>
        <p:grpSpPr bwMode="auto">
          <a:xfrm>
            <a:off x="929755" y="3102444"/>
            <a:ext cx="4789040" cy="639564"/>
            <a:chOff x="0" y="125962"/>
            <a:chExt cx="4789040" cy="639971"/>
          </a:xfrm>
        </p:grpSpPr>
        <p:grpSp>
          <p:nvGrpSpPr>
            <p:cNvPr id="70" name="Group 20"/>
            <p:cNvGrpSpPr>
              <a:grpSpLocks/>
            </p:cNvGrpSpPr>
            <p:nvPr/>
          </p:nvGrpSpPr>
          <p:grpSpPr bwMode="auto">
            <a:xfrm>
              <a:off x="0" y="275073"/>
              <a:ext cx="4789040" cy="490860"/>
              <a:chOff x="0" y="0"/>
              <a:chExt cx="4789040" cy="490860"/>
            </a:xfrm>
          </p:grpSpPr>
          <p:sp>
            <p:nvSpPr>
              <p:cNvPr id="72" name="矩形 2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789040" cy="412750"/>
              </a:xfrm>
              <a:prstGeom prst="rect">
                <a:avLst/>
              </a:prstGeom>
              <a:noFill/>
              <a:ln w="3175" cap="flat" cmpd="sng">
                <a:solidFill>
                  <a:srgbClr val="6B0C0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73" name="TextBox 28"/>
              <p:cNvSpPr>
                <a:spLocks noChangeArrowheads="1"/>
              </p:cNvSpPr>
              <p:nvPr/>
            </p:nvSpPr>
            <p:spPr bwMode="auto">
              <a:xfrm>
                <a:off x="1068660" y="28901"/>
                <a:ext cx="3683868" cy="4619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记载要认真、具体、实事求是。栏目不够可增加附页</a:t>
                </a:r>
                <a:endParaRPr lang="zh-CN" altLang="en-US" sz="1600" b="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71" name="图片 26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41" y="125962"/>
              <a:ext cx="753616" cy="5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4" name="图片 3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899400" y="843335"/>
            <a:ext cx="2730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2"/>
          <p:cNvSpPr>
            <a:spLocks noChangeArrowheads="1"/>
          </p:cNvSpPr>
          <p:nvPr/>
        </p:nvSpPr>
        <p:spPr bwMode="auto">
          <a:xfrm>
            <a:off x="2051720" y="195486"/>
            <a:ext cx="27717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000" b="0" dirty="0" smtClean="0">
                <a:solidFill>
                  <a:srgbClr val="D10000"/>
                </a:solidFill>
                <a:latin typeface="方正大黑简体" pitchFamily="2" charset="-122"/>
                <a:ea typeface="方正大黑简体" pitchFamily="2" charset="-122"/>
                <a:sym typeface="Calibri" pitchFamily="34" charset="0"/>
              </a:rPr>
              <a:t>要求</a:t>
            </a:r>
            <a:r>
              <a:rPr lang="en-US" altLang="zh-CN" sz="1600" b="0" dirty="0" smtClean="0">
                <a:solidFill>
                  <a:srgbClr val="7F7F7F"/>
                </a:solidFill>
                <a:latin typeface="方正大黑简体" pitchFamily="2" charset="-122"/>
                <a:ea typeface="方正大黑简体" pitchFamily="2" charset="-122"/>
                <a:sym typeface="Calibri" pitchFamily="34" charset="0"/>
              </a:rPr>
              <a:t>Requirement</a:t>
            </a:r>
            <a:endParaRPr lang="en-US" altLang="zh-CN" sz="1600" b="0" dirty="0">
              <a:solidFill>
                <a:srgbClr val="7F7F7F"/>
              </a:solidFill>
              <a:latin typeface="方正大黑简体" pitchFamily="2" charset="-122"/>
              <a:ea typeface="方正大黑简体" pitchFamily="2" charset="-122"/>
              <a:sym typeface="Calibri" pitchFamily="34" charset="0"/>
            </a:endParaRPr>
          </a:p>
        </p:txBody>
      </p:sp>
      <p:grpSp>
        <p:nvGrpSpPr>
          <p:cNvPr id="76" name="Group 26"/>
          <p:cNvGrpSpPr>
            <a:grpSpLocks/>
          </p:cNvGrpSpPr>
          <p:nvPr/>
        </p:nvGrpSpPr>
        <p:grpSpPr bwMode="auto">
          <a:xfrm>
            <a:off x="1619672" y="411386"/>
            <a:ext cx="360363" cy="288925"/>
            <a:chOff x="0" y="0"/>
            <a:chExt cx="360040" cy="288032"/>
          </a:xfrm>
        </p:grpSpPr>
        <p:sp>
          <p:nvSpPr>
            <p:cNvPr id="77" name="燕尾形 34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78" name="燕尾形 35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pic>
        <p:nvPicPr>
          <p:cNvPr id="81" name="图片 30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13538" y="195486"/>
            <a:ext cx="5476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" name="Group 19"/>
          <p:cNvGrpSpPr>
            <a:grpSpLocks/>
          </p:cNvGrpSpPr>
          <p:nvPr/>
        </p:nvGrpSpPr>
        <p:grpSpPr bwMode="auto">
          <a:xfrm>
            <a:off x="929755" y="3737816"/>
            <a:ext cx="4789040" cy="681205"/>
            <a:chOff x="0" y="138970"/>
            <a:chExt cx="4789040" cy="626962"/>
          </a:xfrm>
        </p:grpSpPr>
        <p:grpSp>
          <p:nvGrpSpPr>
            <p:cNvPr id="83" name="Group 20"/>
            <p:cNvGrpSpPr>
              <a:grpSpLocks/>
            </p:cNvGrpSpPr>
            <p:nvPr/>
          </p:nvGrpSpPr>
          <p:grpSpPr bwMode="auto">
            <a:xfrm>
              <a:off x="0" y="275073"/>
              <a:ext cx="4789040" cy="490859"/>
              <a:chOff x="0" y="0"/>
              <a:chExt cx="4789040" cy="490859"/>
            </a:xfrm>
          </p:grpSpPr>
          <p:sp>
            <p:nvSpPr>
              <p:cNvPr id="85" name="矩形 2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789040" cy="412750"/>
              </a:xfrm>
              <a:prstGeom prst="rect">
                <a:avLst/>
              </a:prstGeom>
              <a:noFill/>
              <a:ln w="3175" cap="flat" cmpd="sng">
                <a:solidFill>
                  <a:srgbClr val="6B0C0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86" name="TextBox 28"/>
              <p:cNvSpPr>
                <a:spLocks noChangeArrowheads="1"/>
              </p:cNvSpPr>
              <p:nvPr/>
            </p:nvSpPr>
            <p:spPr bwMode="auto">
              <a:xfrm>
                <a:off x="1068660" y="28901"/>
                <a:ext cx="3683868" cy="4619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预备党员转正时，党支部应将此簿连同</a:t>
                </a:r>
                <a:r>
                  <a:rPr lang="en-US" altLang="zh-CN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《</a:t>
                </a: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入党志愿书</a:t>
                </a:r>
                <a:r>
                  <a:rPr lang="en-US" altLang="zh-CN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》</a:t>
                </a:r>
                <a:r>
                  <a:rPr lang="zh-CN" altLang="en-US" sz="1200" b="0" dirty="0" smtClean="0">
                    <a:solidFill>
                      <a:srgbClr val="C00000"/>
                    </a:solidFill>
                    <a:latin typeface="微软雅黑" pitchFamily="34" charset="-122"/>
                    <a:ea typeface="微软雅黑" pitchFamily="34" charset="-122"/>
                  </a:rPr>
                  <a:t>一并上报</a:t>
                </a:r>
                <a:endParaRPr lang="zh-CN" altLang="en-US" sz="1200" b="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84" name="图片 26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541" y="138970"/>
              <a:ext cx="753616" cy="5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743" y="843558"/>
            <a:ext cx="2720737" cy="3845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直接连接符 21"/>
          <p:cNvSpPr>
            <a:spLocks noChangeShapeType="1"/>
          </p:cNvSpPr>
          <p:nvPr/>
        </p:nvSpPr>
        <p:spPr bwMode="auto">
          <a:xfrm>
            <a:off x="0" y="549275"/>
            <a:ext cx="1619672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直接连接符 22"/>
          <p:cNvSpPr>
            <a:spLocks noChangeShapeType="1"/>
          </p:cNvSpPr>
          <p:nvPr/>
        </p:nvSpPr>
        <p:spPr bwMode="auto">
          <a:xfrm>
            <a:off x="3635896" y="549275"/>
            <a:ext cx="5511279" cy="6251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266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2" presetClass="entr" presetSubtype="2" decel="733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40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800"/>
                            </p:stCondLst>
                            <p:childTnLst>
                              <p:par>
                                <p:cTn id="4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45" dur="2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50" dur="2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00"/>
                            </p:stCondLst>
                            <p:childTnLst>
                              <p:par>
                                <p:cTn id="5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55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60" dur="2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600"/>
                            </p:stCondLst>
                            <p:childTnLst>
                              <p:par>
                                <p:cTn id="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bldLvl="0" autoUpdateAnimBg="0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41165" y="296069"/>
            <a:ext cx="30243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 sz="2600" b="0" dirty="0" smtClean="0">
                <a:solidFill>
                  <a:srgbClr val="C00000"/>
                </a:solidFill>
                <a:latin typeface="+mn-ea"/>
                <a:ea typeface="+mn-ea"/>
              </a:rPr>
              <a:t>填写规范</a:t>
            </a:r>
            <a:endParaRPr lang="zh-CN" altLang="en-US" sz="26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952500" y="404813"/>
            <a:ext cx="360363" cy="287337"/>
            <a:chOff x="0" y="0"/>
            <a:chExt cx="360040" cy="288032"/>
          </a:xfrm>
        </p:grpSpPr>
        <p:sp>
          <p:nvSpPr>
            <p:cNvPr id="8" name="燕尾形 19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9" name="燕尾形 20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0" name="直接连接符 21"/>
          <p:cNvSpPr>
            <a:spLocks noChangeShapeType="1"/>
          </p:cNvSpPr>
          <p:nvPr/>
        </p:nvSpPr>
        <p:spPr bwMode="auto">
          <a:xfrm>
            <a:off x="0" y="549275"/>
            <a:ext cx="952500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直接连接符 22"/>
          <p:cNvSpPr>
            <a:spLocks noChangeShapeType="1"/>
          </p:cNvSpPr>
          <p:nvPr/>
        </p:nvSpPr>
        <p:spPr bwMode="auto">
          <a:xfrm>
            <a:off x="3239021" y="541337"/>
            <a:ext cx="5511279" cy="794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4"/>
          <p:cNvSpPr>
            <a:spLocks noChangeArrowheads="1"/>
          </p:cNvSpPr>
          <p:nvPr/>
        </p:nvSpPr>
        <p:spPr bwMode="auto">
          <a:xfrm>
            <a:off x="8750300" y="274638"/>
            <a:ext cx="396875" cy="280987"/>
          </a:xfrm>
          <a:prstGeom prst="rect">
            <a:avLst/>
          </a:prstGeom>
          <a:solidFill>
            <a:srgbClr val="D7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3976551" y="1137492"/>
            <a:ext cx="4843921" cy="572742"/>
          </a:xfrm>
          <a:prstGeom prst="rect">
            <a:avLst/>
          </a:prstGeom>
          <a:solidFill>
            <a:schemeClr val="bg1">
              <a:alpha val="30000"/>
            </a:schemeClr>
          </a:solidFill>
          <a:ln w="9" cmpd="sng">
            <a:solidFill>
              <a:srgbClr val="B9B5B4"/>
            </a:solidFill>
            <a:miter lim="800000"/>
            <a:headEnd/>
            <a:tailEnd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670097" y="982711"/>
            <a:ext cx="3255253" cy="316706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95936" y="3971001"/>
            <a:ext cx="4843921" cy="970360"/>
          </a:xfrm>
          <a:prstGeom prst="rect">
            <a:avLst/>
          </a:prstGeom>
          <a:solidFill>
            <a:schemeClr val="bg1">
              <a:alpha val="30000"/>
            </a:schemeClr>
          </a:solidFill>
          <a:ln w="9" cmpd="sng">
            <a:solidFill>
              <a:srgbClr val="B9B5B4"/>
            </a:solidFill>
            <a:miter lim="800000"/>
            <a:headEnd/>
            <a:tailEnd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4670097" y="3816220"/>
            <a:ext cx="3255253" cy="31789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23" name="TextBox 14"/>
          <p:cNvSpPr txBox="1">
            <a:spLocks noChangeArrowheads="1"/>
          </p:cNvSpPr>
          <p:nvPr/>
        </p:nvSpPr>
        <p:spPr bwMode="auto">
          <a:xfrm>
            <a:off x="4885093" y="949474"/>
            <a:ext cx="2825259" cy="3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60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发展时间</a:t>
            </a:r>
            <a:endParaRPr lang="en-US" altLang="zh-CN" sz="16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15"/>
          <p:cNvSpPr txBox="1">
            <a:spLocks noChangeArrowheads="1"/>
          </p:cNvSpPr>
          <p:nvPr/>
        </p:nvSpPr>
        <p:spPr bwMode="auto">
          <a:xfrm>
            <a:off x="4147322" y="1381570"/>
            <a:ext cx="4545234" cy="26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填写发展对象被党委批准为中共预备党员的时间</a:t>
            </a:r>
            <a:endParaRPr lang="zh-CN" altLang="en-US" sz="120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3995936" y="3109195"/>
            <a:ext cx="4843921" cy="536376"/>
          </a:xfrm>
          <a:prstGeom prst="rect">
            <a:avLst/>
          </a:prstGeom>
          <a:solidFill>
            <a:schemeClr val="bg1">
              <a:alpha val="30000"/>
            </a:schemeClr>
          </a:solidFill>
          <a:ln w="9" cmpd="sng">
            <a:solidFill>
              <a:srgbClr val="B9B5B4"/>
            </a:solidFill>
            <a:miter lim="800000"/>
            <a:headEnd/>
            <a:tailEnd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4670097" y="2953222"/>
            <a:ext cx="3255253" cy="31789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28" name="TextBox 16"/>
          <p:cNvSpPr txBox="1">
            <a:spLocks noChangeArrowheads="1"/>
          </p:cNvSpPr>
          <p:nvPr/>
        </p:nvSpPr>
        <p:spPr bwMode="auto">
          <a:xfrm>
            <a:off x="4843085" y="2931790"/>
            <a:ext cx="2825259" cy="3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60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职务</a:t>
            </a:r>
            <a:endParaRPr lang="en-US" altLang="zh-CN" sz="16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17"/>
          <p:cNvSpPr txBox="1">
            <a:spLocks noChangeArrowheads="1"/>
          </p:cNvSpPr>
          <p:nvPr/>
        </p:nvSpPr>
        <p:spPr bwMode="auto">
          <a:xfrm>
            <a:off x="4147322" y="3342555"/>
            <a:ext cx="4545234" cy="26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应按一个人实际担任的职务填写，无单位、职务的填写职业</a:t>
            </a:r>
            <a:endParaRPr lang="zh-CN" altLang="en-US" sz="120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18"/>
          <p:cNvSpPr txBox="1">
            <a:spLocks noChangeArrowheads="1"/>
          </p:cNvSpPr>
          <p:nvPr/>
        </p:nvSpPr>
        <p:spPr bwMode="auto">
          <a:xfrm>
            <a:off x="4885093" y="3790025"/>
            <a:ext cx="2825259" cy="26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20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预备党员发展前存在的不足和努力方向</a:t>
            </a:r>
            <a:endParaRPr lang="en-US" altLang="zh-CN" sz="12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19"/>
          <p:cNvSpPr txBox="1">
            <a:spLocks noChangeArrowheads="1"/>
          </p:cNvSpPr>
          <p:nvPr/>
        </p:nvSpPr>
        <p:spPr bwMode="auto">
          <a:xfrm>
            <a:off x="4147322" y="4200791"/>
            <a:ext cx="4545234" cy="747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从</a:t>
            </a:r>
            <a:r>
              <a:rPr lang="zh-CN" altLang="en-US" sz="1200" b="0" dirty="0">
                <a:latin typeface="微软雅黑" pitchFamily="34" charset="-122"/>
                <a:ea typeface="微软雅黑" pitchFamily="34" charset="-122"/>
              </a:rPr>
              <a:t>政治思想</a:t>
            </a: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、学习、工作</a:t>
            </a:r>
            <a:r>
              <a:rPr lang="zh-CN" altLang="en-US" sz="1200" b="0" dirty="0">
                <a:latin typeface="微软雅黑" pitchFamily="34" charset="-122"/>
                <a:ea typeface="微软雅黑" pitchFamily="34" charset="-122"/>
              </a:rPr>
              <a:t>、生活出发</a:t>
            </a: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，按照党员标准衡量，实事求是，说出自己还存在哪些不足和</a:t>
            </a: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重点应加强</a:t>
            </a: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哪些方面的教育及努力方向</a:t>
            </a:r>
            <a:endParaRPr lang="en-US" altLang="zh-CN" sz="1200" b="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20"/>
          <p:cNvSpPr txBox="1">
            <a:spLocks noChangeArrowheads="1"/>
          </p:cNvSpPr>
          <p:nvPr/>
        </p:nvSpPr>
        <p:spPr bwMode="auto">
          <a:xfrm>
            <a:off x="720783" y="2749015"/>
            <a:ext cx="1618969" cy="45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添加文字</a:t>
            </a:r>
            <a:endParaRPr lang="en-US" altLang="zh-CN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34" y="987574"/>
            <a:ext cx="2719974" cy="384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19"/>
          <p:cNvSpPr txBox="1">
            <a:spLocks noChangeArrowheads="1"/>
          </p:cNvSpPr>
          <p:nvPr/>
        </p:nvSpPr>
        <p:spPr bwMode="auto">
          <a:xfrm>
            <a:off x="899592" y="1879518"/>
            <a:ext cx="2808312" cy="3184813"/>
          </a:xfrm>
          <a:prstGeom prst="rect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zh-CN" altLang="en-US" sz="105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例子</a:t>
            </a:r>
            <a:r>
              <a:rPr lang="en-US" altLang="zh-CN" sz="105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:</a:t>
            </a:r>
          </a:p>
          <a:p>
            <a:pPr lvl="0">
              <a:lnSpc>
                <a:spcPct val="120000"/>
              </a:lnSpc>
              <a:defRPr/>
            </a:pPr>
            <a:r>
              <a:rPr lang="zh-CN" altLang="en-US" sz="1050" b="0" dirty="0" smtClean="0">
                <a:latin typeface="微软雅黑" pitchFamily="34" charset="-122"/>
                <a:ea typeface="微软雅黑" pitchFamily="34" charset="-122"/>
              </a:rPr>
              <a:t>不足</a:t>
            </a:r>
            <a:r>
              <a:rPr lang="zh-CN" altLang="en-US" sz="1050" b="0" dirty="0">
                <a:latin typeface="微软雅黑" pitchFamily="34" charset="-122"/>
                <a:ea typeface="微软雅黑" pitchFamily="34" charset="-122"/>
              </a:rPr>
              <a:t>之处</a:t>
            </a:r>
            <a:r>
              <a:rPr lang="zh-CN" altLang="en-US" sz="1050" b="0" dirty="0" smtClean="0">
                <a:latin typeface="微软雅黑" pitchFamily="34" charset="-122"/>
                <a:ea typeface="微软雅黑" pitchFamily="34" charset="-122"/>
              </a:rPr>
              <a:t>：第一，从政治上讲，政治理论水平还不高，需进一步加强学习马克思列宁主义、毛泽东思想、邓小平理论和三个代表重要思想、科学发展观、习近平新时代中国特色社会主义的真正内涵；第二，生活上对同事的关心和交流不够到位；第三，工作创新意识不足，专业知识的学习不够深入。</a:t>
            </a:r>
            <a:endParaRPr lang="en-US" altLang="zh-CN" sz="1050" b="0" dirty="0" smtClean="0">
              <a:latin typeface="微软雅黑" pitchFamily="34" charset="-122"/>
              <a:ea typeface="微软雅黑" pitchFamily="34" charset="-122"/>
            </a:endParaRPr>
          </a:p>
          <a:p>
            <a:pPr lvl="0">
              <a:lnSpc>
                <a:spcPct val="120000"/>
              </a:lnSpc>
              <a:defRPr/>
            </a:pPr>
            <a:r>
              <a:rPr lang="zh-CN" altLang="en-US" sz="1050" b="0" dirty="0" smtClean="0">
                <a:latin typeface="微软雅黑" pitchFamily="34" charset="-122"/>
                <a:ea typeface="微软雅黑" pitchFamily="34" charset="-122"/>
              </a:rPr>
              <a:t>努力</a:t>
            </a:r>
            <a:r>
              <a:rPr lang="zh-CN" altLang="en-US" sz="1050" b="0" dirty="0">
                <a:latin typeface="微软雅黑" pitchFamily="34" charset="-122"/>
                <a:ea typeface="微软雅黑" pitchFamily="34" charset="-122"/>
              </a:rPr>
              <a:t>方向</a:t>
            </a:r>
            <a:r>
              <a:rPr lang="zh-CN" altLang="en-US" sz="1050" b="0" dirty="0" smtClean="0">
                <a:latin typeface="微软雅黑" pitchFamily="34" charset="-122"/>
                <a:ea typeface="微软雅黑" pitchFamily="34" charset="-122"/>
              </a:rPr>
              <a:t>：对入党的渴望对于本人来讲是对自己提出了更高的要求，这就需要从各方面不断努力。首先，不断学习马列主义、毛泽东思想、邓小平理论和党的重大方针，加强政治思想素质；其次，在生活和学习中时刻以先进党员为榜样，规范自己的言行举止；最后，在工作中开拓创新，提升专业知识水平，争取早日成为一名合格的共产党员。</a:t>
            </a:r>
            <a:endParaRPr lang="zh-CN" altLang="en-US" sz="105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3239852" y="3971001"/>
            <a:ext cx="756084" cy="40095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1628" tIns="40814" rIns="81628" bIns="40814"/>
          <a:lstStyle/>
          <a:p>
            <a:endParaRPr lang="zh-CN" altLang="en-US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V="1">
            <a:off x="2555776" y="1419618"/>
            <a:ext cx="1368152" cy="33957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1628" tIns="40814" rIns="81628" bIns="40814"/>
          <a:lstStyle/>
          <a:p>
            <a:endParaRPr lang="zh-CN" altLang="en-US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1530267" y="1710234"/>
            <a:ext cx="2393661" cy="1490539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1628" tIns="40814" rIns="81628" bIns="40814"/>
          <a:lstStyle/>
          <a:p>
            <a:endParaRPr lang="zh-CN" altLang="en-US" b="0"/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auto">
          <a:xfrm>
            <a:off x="3976551" y="1921109"/>
            <a:ext cx="4843921" cy="974339"/>
          </a:xfrm>
          <a:prstGeom prst="rect">
            <a:avLst/>
          </a:prstGeom>
          <a:solidFill>
            <a:schemeClr val="bg1">
              <a:alpha val="30000"/>
            </a:schemeClr>
          </a:solidFill>
          <a:ln w="9" cmpd="sng">
            <a:solidFill>
              <a:srgbClr val="B9B5B4"/>
            </a:solidFill>
            <a:miter lim="800000"/>
            <a:headEnd/>
            <a:tailEnd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b="0"/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4650712" y="1765137"/>
            <a:ext cx="3255253" cy="31789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81628" tIns="40814" rIns="81628" bIns="40814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600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学历学位</a:t>
            </a:r>
            <a:endParaRPr lang="en-US" altLang="zh-CN" sz="16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17"/>
          <p:cNvSpPr txBox="1">
            <a:spLocks noChangeArrowheads="1"/>
          </p:cNvSpPr>
          <p:nvPr/>
        </p:nvSpPr>
        <p:spPr bwMode="auto">
          <a:xfrm>
            <a:off x="4127937" y="2075271"/>
            <a:ext cx="4545234" cy="82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“学历”</a:t>
            </a:r>
            <a:r>
              <a:rPr lang="zh-CN" altLang="en-US" sz="1200" b="0" dirty="0">
                <a:latin typeface="微软雅黑" pitchFamily="34" charset="-122"/>
                <a:ea typeface="微软雅黑" pitchFamily="34" charset="-122"/>
              </a:rPr>
              <a:t>分毕业、结业、肆业三种，填写接受相应教育的最高学历。各类成人高等院校毕业生，应以国家教育行政部门或经其认可的部门、单位出具的学历证明为依据;接受党校教育的，以各级党校出具的学历证明为依据。不得填写“相当x x学历</a:t>
            </a:r>
            <a:r>
              <a:rPr lang="zh-CN" altLang="en-US" sz="1200" b="0" dirty="0" smtClean="0">
                <a:latin typeface="微软雅黑" pitchFamily="34" charset="-122"/>
                <a:ea typeface="微软雅黑" pitchFamily="34" charset="-122"/>
              </a:rPr>
              <a:t>”</a:t>
            </a:r>
            <a:endParaRPr lang="zh-CN" altLang="en-US" sz="120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>
            <a:off x="2339752" y="1710234"/>
            <a:ext cx="1584176" cy="501476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1628" tIns="40814" rIns="81628" bIns="40814"/>
          <a:lstStyle/>
          <a:p>
            <a:endParaRPr lang="zh-CN" altLang="en-US" b="0"/>
          </a:p>
        </p:txBody>
      </p:sp>
      <p:sp>
        <p:nvSpPr>
          <p:cNvPr id="41" name="TextBox 40"/>
          <p:cNvSpPr txBox="1"/>
          <p:nvPr/>
        </p:nvSpPr>
        <p:spPr>
          <a:xfrm>
            <a:off x="7881193" y="267494"/>
            <a:ext cx="723255" cy="307768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zh-CN" altLang="en-US" sz="1400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第一</a:t>
            </a:r>
            <a:r>
              <a:rPr lang="zh-CN" altLang="en-US" sz="1400" b="1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页</a:t>
            </a:r>
            <a:endParaRPr lang="zh-CN" altLang="en-US" sz="1400" b="1" dirty="0">
              <a:solidFill>
                <a:srgbClr val="C8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80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5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utoUpdateAnimBg="0"/>
      <p:bldP spid="10" grpId="0" animBg="1"/>
      <p:bldP spid="11" grpId="0" animBg="1"/>
      <p:bldP spid="12" grpId="0" bldLvl="0" animBg="1" autoUpdateAnimBg="0"/>
      <p:bldP spid="16" grpId="0" animBg="1" autoUpdateAnimBg="0"/>
      <p:bldP spid="17" grpId="0" animBg="1" autoUpdateAnimBg="0"/>
      <p:bldP spid="21" grpId="0" animBg="1" autoUpdateAnimBg="0"/>
      <p:bldP spid="22" grpId="0" animBg="1" autoUpdateAnimBg="0"/>
      <p:bldP spid="23" grpId="0" autoUpdateAnimBg="0"/>
      <p:bldP spid="27" grpId="0" autoUpdateAnimBg="0"/>
      <p:bldP spid="18" grpId="0" animBg="1"/>
      <p:bldP spid="19" grpId="0" animBg="1"/>
      <p:bldP spid="28" grpId="0"/>
      <p:bldP spid="29" grpId="0"/>
      <p:bldP spid="30" grpId="0" autoUpdateAnimBg="0"/>
      <p:bldP spid="31" grpId="0" autoUpdateAnimBg="0"/>
      <p:bldP spid="32" grpId="0" autoUpdateAnimBg="0"/>
      <p:bldP spid="35" grpId="0" animBg="1"/>
      <p:bldP spid="20" grpId="0" animBg="1"/>
      <p:bldP spid="14" grpId="0" animBg="1"/>
      <p:bldP spid="15" grpId="0" animBg="1"/>
      <p:bldP spid="34" grpId="0" animBg="1"/>
      <p:bldP spid="36" grpId="0" animBg="1"/>
      <p:bldP spid="37" grpId="0"/>
      <p:bldP spid="39" grpId="0" animBg="1"/>
      <p:bldP spid="41" grpId="0"/>
      <p:bldP spid="4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41165" y="296069"/>
            <a:ext cx="30243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 sz="2600" b="0" dirty="0" smtClean="0">
                <a:solidFill>
                  <a:srgbClr val="C00000"/>
                </a:solidFill>
                <a:latin typeface="+mn-ea"/>
                <a:ea typeface="+mn-ea"/>
              </a:rPr>
              <a:t>填写规范</a:t>
            </a:r>
            <a:endParaRPr lang="zh-CN" altLang="en-US" sz="26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952500" y="404813"/>
            <a:ext cx="360363" cy="287337"/>
            <a:chOff x="0" y="0"/>
            <a:chExt cx="360040" cy="288032"/>
          </a:xfrm>
        </p:grpSpPr>
        <p:sp>
          <p:nvSpPr>
            <p:cNvPr id="17" name="燕尾形 19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8" name="燕尾形 20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9" name="直接连接符 21"/>
          <p:cNvSpPr>
            <a:spLocks noChangeShapeType="1"/>
          </p:cNvSpPr>
          <p:nvPr/>
        </p:nvSpPr>
        <p:spPr bwMode="auto">
          <a:xfrm>
            <a:off x="0" y="549275"/>
            <a:ext cx="952500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直接连接符 22"/>
          <p:cNvSpPr>
            <a:spLocks noChangeShapeType="1"/>
          </p:cNvSpPr>
          <p:nvPr/>
        </p:nvSpPr>
        <p:spPr bwMode="auto">
          <a:xfrm>
            <a:off x="3203848" y="548481"/>
            <a:ext cx="5943327" cy="794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4"/>
          <p:cNvSpPr>
            <a:spLocks noChangeArrowheads="1"/>
          </p:cNvSpPr>
          <p:nvPr/>
        </p:nvSpPr>
        <p:spPr bwMode="auto">
          <a:xfrm>
            <a:off x="8750300" y="274638"/>
            <a:ext cx="396875" cy="280987"/>
          </a:xfrm>
          <a:prstGeom prst="rect">
            <a:avLst/>
          </a:prstGeom>
          <a:solidFill>
            <a:srgbClr val="D7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17866" y="3219822"/>
            <a:ext cx="4214174" cy="961503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715652" y="2067695"/>
            <a:ext cx="4214174" cy="1006360"/>
          </a:xfrm>
          <a:prstGeom prst="rect">
            <a:avLst/>
          </a:prstGeom>
          <a:solidFill>
            <a:srgbClr val="C8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lang="zh-CN" altLang="en-US"/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 flipH="1">
            <a:off x="2664896" y="2779437"/>
            <a:ext cx="4176462" cy="362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 Box 40"/>
          <p:cNvSpPr txBox="1">
            <a:spLocks noChangeArrowheads="1"/>
          </p:cNvSpPr>
          <p:nvPr/>
        </p:nvSpPr>
        <p:spPr bwMode="gray">
          <a:xfrm>
            <a:off x="886145" y="2067694"/>
            <a:ext cx="3697605" cy="101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思想汇报情况</a:t>
            </a:r>
            <a:endParaRPr lang="en-US" altLang="zh-CN" sz="1200" kern="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要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结合自己</a:t>
            </a:r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的、学习和</a:t>
            </a:r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生活等实际情况，向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党组织反映自己的真实思想状况，具体</a:t>
            </a:r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内容根据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每个人的不同情况而定。</a:t>
            </a:r>
            <a:endParaRPr lang="en-US" altLang="zh-CN" sz="1200" kern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形式或接谈人：书面</a:t>
            </a:r>
            <a:r>
              <a:rPr lang="en-US" altLang="zh-CN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口头</a:t>
            </a:r>
          </a:p>
        </p:txBody>
      </p:sp>
      <p:sp>
        <p:nvSpPr>
          <p:cNvPr id="33" name="Text Box 40"/>
          <p:cNvSpPr txBox="1">
            <a:spLocks noChangeArrowheads="1"/>
          </p:cNvSpPr>
          <p:nvPr/>
        </p:nvSpPr>
        <p:spPr bwMode="gray">
          <a:xfrm>
            <a:off x="945256" y="3444215"/>
            <a:ext cx="3697605" cy="64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参加培训情况</a:t>
            </a:r>
            <a:endParaRPr lang="en-US" altLang="zh-CN" sz="1200" kern="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应该详细填写，写出培训日期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、课时、培训简要内容、</a:t>
            </a:r>
            <a:endParaRPr lang="en-US" altLang="zh-CN" sz="1200" kern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主办</a:t>
            </a:r>
            <a:r>
              <a:rPr lang="zh-CN" altLang="en-US" sz="12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单位</a:t>
            </a:r>
            <a:r>
              <a:rPr lang="zh-CN" altLang="en-US" sz="12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名称</a:t>
            </a:r>
            <a:endParaRPr lang="zh-CN" altLang="en-US" sz="1200" kern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Text Box 40"/>
          <p:cNvSpPr txBox="1">
            <a:spLocks noChangeArrowheads="1"/>
          </p:cNvSpPr>
          <p:nvPr/>
        </p:nvSpPr>
        <p:spPr bwMode="gray">
          <a:xfrm>
            <a:off x="5526060" y="2472441"/>
            <a:ext cx="3255336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 lvl="0" algn="r">
              <a:lnSpc>
                <a:spcPct val="120000"/>
              </a:lnSpc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单击此处输入文字单击此处输入文字</a:t>
            </a:r>
          </a:p>
          <a:p>
            <a:pPr lvl="0" algn="r">
              <a:lnSpc>
                <a:spcPct val="120000"/>
              </a:lnSpc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单击此处输入文字单击此处输入文字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482" y="915566"/>
            <a:ext cx="2719974" cy="384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等腰三角形 18"/>
          <p:cNvSpPr>
            <a:spLocks noChangeAspect="1" noChangeArrowheads="1"/>
          </p:cNvSpPr>
          <p:nvPr/>
        </p:nvSpPr>
        <p:spPr bwMode="auto">
          <a:xfrm rot="16200000" flipH="1" flipV="1">
            <a:off x="5309937" y="2371112"/>
            <a:ext cx="213552" cy="18278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77762" tIns="38881" rIns="77762" bIns="38881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zh-CN" altLang="zh-CN" sz="1700">
              <a:solidFill>
                <a:schemeClr val="accent3">
                  <a:lumMod val="75000"/>
                </a:schemeClr>
              </a:solidFill>
              <a:sym typeface="微软雅黑" pitchFamily="34" charset="-122"/>
            </a:endParaRPr>
          </a:p>
        </p:txBody>
      </p:sp>
      <p:sp>
        <p:nvSpPr>
          <p:cNvPr id="37" name="等腰三角形 36"/>
          <p:cNvSpPr>
            <a:spLocks noChangeAspect="1" noChangeArrowheads="1"/>
          </p:cNvSpPr>
          <p:nvPr/>
        </p:nvSpPr>
        <p:spPr bwMode="auto">
          <a:xfrm rot="5400000" flipV="1">
            <a:off x="5348703" y="3595247"/>
            <a:ext cx="213552" cy="18278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/>
        </p:spPr>
        <p:txBody>
          <a:bodyPr lIns="77762" tIns="38881" rIns="77762" bIns="38881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zh-CN" altLang="zh-CN" sz="1700">
              <a:solidFill>
                <a:schemeClr val="tx1">
                  <a:lumMod val="65000"/>
                  <a:lumOff val="35000"/>
                </a:schemeClr>
              </a:solidFill>
              <a:sym typeface="微软雅黑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81193" y="267494"/>
            <a:ext cx="723255" cy="307768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zh-CN" altLang="en-US" sz="1400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第二</a:t>
            </a:r>
            <a:r>
              <a:rPr lang="zh-CN" altLang="en-US" sz="1400" b="1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页</a:t>
            </a:r>
            <a:endParaRPr lang="zh-CN" altLang="en-US" sz="1400" b="1" dirty="0">
              <a:solidFill>
                <a:srgbClr val="C8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935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8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35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1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utoUpdateAnimBg="0"/>
      <p:bldP spid="19" grpId="0" animBg="1"/>
      <p:bldP spid="20" grpId="0" animBg="1"/>
      <p:bldP spid="21" grpId="0" bldLvl="0" animBg="1" autoUpdateAnimBg="0"/>
      <p:bldP spid="24" grpId="0" animBg="1"/>
      <p:bldP spid="25" grpId="0" animBg="1"/>
      <p:bldP spid="32" grpId="0"/>
      <p:bldP spid="33" grpId="0"/>
      <p:bldP spid="35" grpId="0"/>
      <p:bldP spid="36" grpId="0" animBg="1"/>
      <p:bldP spid="36" grpId="1" animBg="1"/>
      <p:bldP spid="37" grpId="0" animBg="1"/>
      <p:bldP spid="37" grpId="1" animBg="1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4"/>
          <p:cNvSpPr>
            <a:spLocks noChangeArrowheads="1"/>
          </p:cNvSpPr>
          <p:nvPr/>
        </p:nvSpPr>
        <p:spPr bwMode="auto">
          <a:xfrm>
            <a:off x="8750300" y="274638"/>
            <a:ext cx="396875" cy="280987"/>
          </a:xfrm>
          <a:prstGeom prst="rect">
            <a:avLst/>
          </a:prstGeom>
          <a:solidFill>
            <a:srgbClr val="D7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0" name="Right Brace 31"/>
          <p:cNvSpPr/>
          <p:nvPr/>
        </p:nvSpPr>
        <p:spPr>
          <a:xfrm>
            <a:off x="4580998" y="987574"/>
            <a:ext cx="135018" cy="3941337"/>
          </a:xfrm>
          <a:prstGeom prst="righ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7770" tIns="38885" rIns="77770" bIns="38885" rtlCol="0" anchor="ctr"/>
          <a:lstStyle/>
          <a:p>
            <a:pPr algn="ctr"/>
            <a:endParaRPr lang="en-US"/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5225821" y="2520748"/>
            <a:ext cx="3026239" cy="77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885" tIns="19442" rIns="38885" bIns="19442">
            <a:spAutoFit/>
          </a:bodyPr>
          <a:lstStyle/>
          <a:p>
            <a:pPr defTabSz="925541"/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、单击此处添加标题</a:t>
            </a:r>
            <a:endParaRPr lang="en-US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  <a:p>
            <a:pPr defTabSz="925541"/>
            <a:endParaRPr lang="en-US" altLang="zh-CN" sz="1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  <a:p>
            <a:pPr defTabSz="925541"/>
            <a:r>
              <a: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您的内容打在这里，或者通过复制您的文本后，在此框中选择粘贴，并选择只保留文字。</a:t>
            </a:r>
            <a:endParaRPr lang="en-US" altLang="zh-CN" sz="1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sp>
        <p:nvSpPr>
          <p:cNvPr id="55" name="Rounded Rectangle 47"/>
          <p:cNvSpPr/>
          <p:nvPr/>
        </p:nvSpPr>
        <p:spPr>
          <a:xfrm>
            <a:off x="5054568" y="1844171"/>
            <a:ext cx="3333520" cy="2454104"/>
          </a:xfrm>
          <a:prstGeom prst="roundRect">
            <a:avLst>
              <a:gd name="adj" fmla="val 5186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en-US"/>
          </a:p>
        </p:txBody>
      </p:sp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5221998" y="2012242"/>
            <a:ext cx="2991017" cy="217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885" tIns="19442" rIns="38885" bIns="19442">
            <a:spAutoFit/>
          </a:bodyPr>
          <a:lstStyle/>
          <a:p>
            <a:pPr algn="ctr" defTabSz="925541"/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考察情况</a:t>
            </a:r>
            <a:endParaRPr lang="en-US" altLang="zh-CN" sz="1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  <a:p>
            <a:pPr defTabSz="925541"/>
            <a:endParaRPr lang="en-US" altLang="zh-CN" sz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  <a:p>
            <a:pPr defTabSz="925541"/>
            <a:r>
              <a:rPr lang="zh-CN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考察内容  </a:t>
            </a:r>
            <a:endParaRPr lang="en-US" altLang="zh-CN" sz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  <a:p>
            <a:pPr defTabSz="925541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 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     </a:t>
            </a:r>
            <a:r>
              <a:rPr lang="zh-CN" altLang="en-US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预备党员在预备期间，能否自觉履行党员义务；能否用党员标准严格要求自己；在实际工作中，能否执行党的路线、方针、政策和党组织的决议，起模范带头作用；入党动机是否端正，共产主义信念是否坚定，是否符合党员条件。</a:t>
            </a:r>
            <a:endParaRPr lang="en-US" altLang="zh-CN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7" y="943601"/>
            <a:ext cx="2694506" cy="380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8" name="Rectangle 2"/>
          <p:cNvSpPr>
            <a:spLocks noChangeArrowheads="1"/>
          </p:cNvSpPr>
          <p:nvPr/>
        </p:nvSpPr>
        <p:spPr bwMode="auto">
          <a:xfrm>
            <a:off x="1341165" y="296069"/>
            <a:ext cx="30243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 sz="2600" b="0" dirty="0" smtClean="0">
                <a:solidFill>
                  <a:srgbClr val="C00000"/>
                </a:solidFill>
                <a:latin typeface="+mn-ea"/>
                <a:ea typeface="+mn-ea"/>
              </a:rPr>
              <a:t>填写规范</a:t>
            </a:r>
            <a:endParaRPr lang="zh-CN" altLang="en-US" sz="26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59" name="Group 5"/>
          <p:cNvGrpSpPr>
            <a:grpSpLocks/>
          </p:cNvGrpSpPr>
          <p:nvPr/>
        </p:nvGrpSpPr>
        <p:grpSpPr bwMode="auto">
          <a:xfrm>
            <a:off x="952500" y="404813"/>
            <a:ext cx="360363" cy="287337"/>
            <a:chOff x="0" y="0"/>
            <a:chExt cx="360040" cy="288032"/>
          </a:xfrm>
        </p:grpSpPr>
        <p:sp>
          <p:nvSpPr>
            <p:cNvPr id="60" name="燕尾形 19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" name="燕尾形 20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62" name="直接连接符 21"/>
          <p:cNvSpPr>
            <a:spLocks noChangeShapeType="1"/>
          </p:cNvSpPr>
          <p:nvPr/>
        </p:nvSpPr>
        <p:spPr bwMode="auto">
          <a:xfrm>
            <a:off x="0" y="549275"/>
            <a:ext cx="952500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直接连接符 22"/>
          <p:cNvSpPr>
            <a:spLocks noChangeShapeType="1"/>
          </p:cNvSpPr>
          <p:nvPr/>
        </p:nvSpPr>
        <p:spPr bwMode="auto">
          <a:xfrm>
            <a:off x="3203848" y="548481"/>
            <a:ext cx="5943327" cy="794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7594129" y="267494"/>
            <a:ext cx="1082327" cy="307768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zh-CN" altLang="en-US" sz="1400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第三、五</a:t>
            </a:r>
            <a:r>
              <a:rPr lang="zh-CN" altLang="en-US" sz="1400" b="1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页</a:t>
            </a:r>
            <a:endParaRPr lang="zh-CN" altLang="en-US" sz="1400" b="1" dirty="0">
              <a:solidFill>
                <a:srgbClr val="C8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6499" y="1572344"/>
            <a:ext cx="3183493" cy="27376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12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例子</a:t>
            </a:r>
            <a:r>
              <a:rPr lang="en-US" altLang="zh-CN" sz="12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:</a:t>
            </a:r>
          </a:p>
          <a:p>
            <a:r>
              <a:rPr lang="en-US" altLang="zh-CN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XX</a:t>
            </a:r>
            <a:r>
              <a:rPr lang="zh-CN" altLang="en-US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同志自被批准为预备党员以来，能用党员标准来严格要求自己，不断加强党性修养，端正入党动机，提高自身的政治素质。</a:t>
            </a:r>
            <a:endParaRPr lang="en-US" altLang="zh-CN" sz="10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在政治上，思想与党中央保持一致；在组织上，能模范遵守党的纪律，按时参加组织活动，自觉履行党员义务；在工作中，积极担任社会工作，对待工作及其认真负责，有高度的责任心，能认真完成交给的任务，发挥一名共产党员的先锋模范作用；在学习上，勤奋努力，有较强的求知欲和进取心；在作风上，该同志为人正派，善于团结同志，乐于助人，和同事相处融洽，关心他人，经常和同事交流沟通，并能虚心接受批评，对自己存在的不足，都能认真对待、加以克服。</a:t>
            </a:r>
            <a:endParaRPr lang="en-US" altLang="zh-CN" sz="10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经过一年的考察，</a:t>
            </a:r>
            <a:r>
              <a:rPr lang="en-US" altLang="zh-CN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XX</a:t>
            </a:r>
            <a:r>
              <a:rPr lang="zh-CN" altLang="en-US" sz="10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同志能经受住党组织的考验，入党后又有了新的进步，可以按期转正。</a:t>
            </a:r>
            <a:endParaRPr lang="zh-CN" altLang="en-US" sz="10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100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5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1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5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6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 autoUpdateAnimBg="0"/>
      <p:bldP spid="50" grpId="0" animBg="1"/>
      <p:bldP spid="54" grpId="0"/>
      <p:bldP spid="55" grpId="0" animBg="1"/>
      <p:bldP spid="56" grpId="0"/>
      <p:bldP spid="58" grpId="0" bldLvl="0" autoUpdateAnimBg="0"/>
      <p:bldP spid="62" grpId="0" animBg="1"/>
      <p:bldP spid="63" grpId="0" animBg="1"/>
      <p:bldP spid="65" grpId="0"/>
      <p:bldP spid="65" grpId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4"/>
          <p:cNvSpPr>
            <a:spLocks noChangeArrowheads="1"/>
          </p:cNvSpPr>
          <p:nvPr/>
        </p:nvSpPr>
        <p:spPr bwMode="auto">
          <a:xfrm>
            <a:off x="8750300" y="274638"/>
            <a:ext cx="396875" cy="280987"/>
          </a:xfrm>
          <a:prstGeom prst="rect">
            <a:avLst/>
          </a:prstGeom>
          <a:solidFill>
            <a:srgbClr val="D7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b="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4" name="Freeform 6"/>
          <p:cNvSpPr>
            <a:spLocks/>
          </p:cNvSpPr>
          <p:nvPr/>
        </p:nvSpPr>
        <p:spPr bwMode="auto">
          <a:xfrm>
            <a:off x="323528" y="2927695"/>
            <a:ext cx="3024336" cy="2020319"/>
          </a:xfrm>
          <a:custGeom>
            <a:avLst/>
            <a:gdLst>
              <a:gd name="T0" fmla="*/ 16 w 1028"/>
              <a:gd name="T1" fmla="*/ 0 h 522"/>
              <a:gd name="T2" fmla="*/ 941 w 1028"/>
              <a:gd name="T3" fmla="*/ 0 h 522"/>
              <a:gd name="T4" fmla="*/ 958 w 1028"/>
              <a:gd name="T5" fmla="*/ 16 h 522"/>
              <a:gd name="T6" fmla="*/ 958 w 1028"/>
              <a:gd name="T7" fmla="*/ 225 h 522"/>
              <a:gd name="T8" fmla="*/ 1028 w 1028"/>
              <a:gd name="T9" fmla="*/ 262 h 522"/>
              <a:gd name="T10" fmla="*/ 958 w 1028"/>
              <a:gd name="T11" fmla="*/ 302 h 522"/>
              <a:gd name="T12" fmla="*/ 958 w 1028"/>
              <a:gd name="T13" fmla="*/ 506 h 522"/>
              <a:gd name="T14" fmla="*/ 941 w 1028"/>
              <a:gd name="T15" fmla="*/ 522 h 522"/>
              <a:gd name="T16" fmla="*/ 16 w 1028"/>
              <a:gd name="T17" fmla="*/ 522 h 522"/>
              <a:gd name="T18" fmla="*/ 0 w 1028"/>
              <a:gd name="T19" fmla="*/ 506 h 522"/>
              <a:gd name="T20" fmla="*/ 0 w 1028"/>
              <a:gd name="T21" fmla="*/ 16 h 522"/>
              <a:gd name="T22" fmla="*/ 16 w 1028"/>
              <a:gd name="T23" fmla="*/ 0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28" h="522">
                <a:moveTo>
                  <a:pt x="16" y="0"/>
                </a:moveTo>
                <a:cubicBezTo>
                  <a:pt x="941" y="0"/>
                  <a:pt x="941" y="0"/>
                  <a:pt x="941" y="0"/>
                </a:cubicBezTo>
                <a:cubicBezTo>
                  <a:pt x="950" y="0"/>
                  <a:pt x="958" y="7"/>
                  <a:pt x="958" y="16"/>
                </a:cubicBezTo>
                <a:cubicBezTo>
                  <a:pt x="958" y="225"/>
                  <a:pt x="958" y="225"/>
                  <a:pt x="958" y="225"/>
                </a:cubicBezTo>
                <a:cubicBezTo>
                  <a:pt x="1028" y="262"/>
                  <a:pt x="1028" y="262"/>
                  <a:pt x="1028" y="262"/>
                </a:cubicBezTo>
                <a:cubicBezTo>
                  <a:pt x="958" y="302"/>
                  <a:pt x="958" y="302"/>
                  <a:pt x="958" y="302"/>
                </a:cubicBezTo>
                <a:cubicBezTo>
                  <a:pt x="958" y="506"/>
                  <a:pt x="958" y="506"/>
                  <a:pt x="958" y="506"/>
                </a:cubicBezTo>
                <a:cubicBezTo>
                  <a:pt x="958" y="514"/>
                  <a:pt x="950" y="522"/>
                  <a:pt x="941" y="522"/>
                </a:cubicBezTo>
                <a:cubicBezTo>
                  <a:pt x="16" y="522"/>
                  <a:pt x="16" y="522"/>
                  <a:pt x="16" y="522"/>
                </a:cubicBezTo>
                <a:cubicBezTo>
                  <a:pt x="7" y="522"/>
                  <a:pt x="0" y="514"/>
                  <a:pt x="0" y="50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vert="horz" wrap="square" lIns="77770" tIns="38885" rIns="77770" bIns="3888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3171484" y="1380141"/>
            <a:ext cx="2705963" cy="2709287"/>
            <a:chOff x="5125678" y="2347916"/>
            <a:chExt cx="3054350" cy="3035301"/>
          </a:xfrm>
        </p:grpSpPr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5125678" y="2347916"/>
              <a:ext cx="1528763" cy="1520825"/>
            </a:xfrm>
            <a:custGeom>
              <a:avLst/>
              <a:gdLst>
                <a:gd name="T0" fmla="*/ 648 w 650"/>
                <a:gd name="T1" fmla="*/ 0 h 647"/>
                <a:gd name="T2" fmla="*/ 625 w 650"/>
                <a:gd name="T3" fmla="*/ 20 h 647"/>
                <a:gd name="T4" fmla="*/ 578 w 650"/>
                <a:gd name="T5" fmla="*/ 89 h 647"/>
                <a:gd name="T6" fmla="*/ 551 w 650"/>
                <a:gd name="T7" fmla="*/ 13 h 647"/>
                <a:gd name="T8" fmla="*/ 521 w 650"/>
                <a:gd name="T9" fmla="*/ 18 h 647"/>
                <a:gd name="T10" fmla="*/ 522 w 650"/>
                <a:gd name="T11" fmla="*/ 99 h 647"/>
                <a:gd name="T12" fmla="*/ 454 w 650"/>
                <a:gd name="T13" fmla="*/ 50 h 647"/>
                <a:gd name="T14" fmla="*/ 426 w 650"/>
                <a:gd name="T15" fmla="*/ 40 h 647"/>
                <a:gd name="T16" fmla="*/ 411 w 650"/>
                <a:gd name="T17" fmla="*/ 66 h 647"/>
                <a:gd name="T18" fmla="*/ 391 w 650"/>
                <a:gd name="T19" fmla="*/ 147 h 647"/>
                <a:gd name="T20" fmla="*/ 339 w 650"/>
                <a:gd name="T21" fmla="*/ 85 h 647"/>
                <a:gd name="T22" fmla="*/ 313 w 650"/>
                <a:gd name="T23" fmla="*/ 100 h 647"/>
                <a:gd name="T24" fmla="*/ 341 w 650"/>
                <a:gd name="T25" fmla="*/ 176 h 647"/>
                <a:gd name="T26" fmla="*/ 261 w 650"/>
                <a:gd name="T27" fmla="*/ 153 h 647"/>
                <a:gd name="T28" fmla="*/ 231 w 650"/>
                <a:gd name="T29" fmla="*/ 153 h 647"/>
                <a:gd name="T30" fmla="*/ 226 w 650"/>
                <a:gd name="T31" fmla="*/ 182 h 647"/>
                <a:gd name="T32" fmla="*/ 235 w 650"/>
                <a:gd name="T33" fmla="*/ 266 h 647"/>
                <a:gd name="T34" fmla="*/ 165 w 650"/>
                <a:gd name="T35" fmla="*/ 225 h 647"/>
                <a:gd name="T36" fmla="*/ 146 w 650"/>
                <a:gd name="T37" fmla="*/ 248 h 647"/>
                <a:gd name="T38" fmla="*/ 198 w 650"/>
                <a:gd name="T39" fmla="*/ 309 h 647"/>
                <a:gd name="T40" fmla="*/ 114 w 650"/>
                <a:gd name="T41" fmla="*/ 316 h 647"/>
                <a:gd name="T42" fmla="*/ 86 w 650"/>
                <a:gd name="T43" fmla="*/ 325 h 647"/>
                <a:gd name="T44" fmla="*/ 92 w 650"/>
                <a:gd name="T45" fmla="*/ 355 h 647"/>
                <a:gd name="T46" fmla="*/ 128 w 650"/>
                <a:gd name="T47" fmla="*/ 430 h 647"/>
                <a:gd name="T48" fmla="*/ 49 w 650"/>
                <a:gd name="T49" fmla="*/ 416 h 647"/>
                <a:gd name="T50" fmla="*/ 38 w 650"/>
                <a:gd name="T51" fmla="*/ 444 h 647"/>
                <a:gd name="T52" fmla="*/ 109 w 650"/>
                <a:gd name="T53" fmla="*/ 484 h 647"/>
                <a:gd name="T54" fmla="*/ 32 w 650"/>
                <a:gd name="T55" fmla="*/ 519 h 647"/>
                <a:gd name="T56" fmla="*/ 9 w 650"/>
                <a:gd name="T57" fmla="*/ 537 h 647"/>
                <a:gd name="T58" fmla="*/ 24 w 650"/>
                <a:gd name="T59" fmla="*/ 563 h 647"/>
                <a:gd name="T60" fmla="*/ 85 w 650"/>
                <a:gd name="T61" fmla="*/ 621 h 647"/>
                <a:gd name="T62" fmla="*/ 5 w 650"/>
                <a:gd name="T63" fmla="*/ 635 h 647"/>
                <a:gd name="T64" fmla="*/ 650 w 650"/>
                <a:gd name="T65" fmla="*/ 64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50" h="647">
                  <a:moveTo>
                    <a:pt x="650" y="1"/>
                  </a:moveTo>
                  <a:cubicBezTo>
                    <a:pt x="649" y="0"/>
                    <a:pt x="649" y="0"/>
                    <a:pt x="648" y="0"/>
                  </a:cubicBezTo>
                  <a:cubicBezTo>
                    <a:pt x="642" y="0"/>
                    <a:pt x="637" y="3"/>
                    <a:pt x="633" y="6"/>
                  </a:cubicBezTo>
                  <a:cubicBezTo>
                    <a:pt x="629" y="9"/>
                    <a:pt x="626" y="14"/>
                    <a:pt x="625" y="20"/>
                  </a:cubicBezTo>
                  <a:cubicBezTo>
                    <a:pt x="625" y="26"/>
                    <a:pt x="622" y="58"/>
                    <a:pt x="619" y="86"/>
                  </a:cubicBezTo>
                  <a:cubicBezTo>
                    <a:pt x="605" y="87"/>
                    <a:pt x="592" y="88"/>
                    <a:pt x="578" y="89"/>
                  </a:cubicBezTo>
                  <a:cubicBezTo>
                    <a:pt x="571" y="62"/>
                    <a:pt x="562" y="32"/>
                    <a:pt x="561" y="26"/>
                  </a:cubicBezTo>
                  <a:cubicBezTo>
                    <a:pt x="559" y="20"/>
                    <a:pt x="555" y="16"/>
                    <a:pt x="551" y="13"/>
                  </a:cubicBezTo>
                  <a:cubicBezTo>
                    <a:pt x="546" y="11"/>
                    <a:pt x="541" y="9"/>
                    <a:pt x="535" y="10"/>
                  </a:cubicBezTo>
                  <a:cubicBezTo>
                    <a:pt x="530" y="11"/>
                    <a:pt x="525" y="14"/>
                    <a:pt x="521" y="18"/>
                  </a:cubicBezTo>
                  <a:cubicBezTo>
                    <a:pt x="518" y="23"/>
                    <a:pt x="516" y="28"/>
                    <a:pt x="517" y="33"/>
                  </a:cubicBezTo>
                  <a:cubicBezTo>
                    <a:pt x="517" y="40"/>
                    <a:pt x="519" y="71"/>
                    <a:pt x="522" y="99"/>
                  </a:cubicBezTo>
                  <a:cubicBezTo>
                    <a:pt x="508" y="102"/>
                    <a:pt x="495" y="106"/>
                    <a:pt x="482" y="110"/>
                  </a:cubicBezTo>
                  <a:cubicBezTo>
                    <a:pt x="470" y="84"/>
                    <a:pt x="456" y="56"/>
                    <a:pt x="454" y="50"/>
                  </a:cubicBezTo>
                  <a:cubicBezTo>
                    <a:pt x="451" y="45"/>
                    <a:pt x="447" y="42"/>
                    <a:pt x="442" y="40"/>
                  </a:cubicBezTo>
                  <a:cubicBezTo>
                    <a:pt x="437" y="38"/>
                    <a:pt x="431" y="38"/>
                    <a:pt x="426" y="40"/>
                  </a:cubicBezTo>
                  <a:cubicBezTo>
                    <a:pt x="421" y="42"/>
                    <a:pt x="417" y="45"/>
                    <a:pt x="414" y="50"/>
                  </a:cubicBezTo>
                  <a:cubicBezTo>
                    <a:pt x="411" y="55"/>
                    <a:pt x="410" y="60"/>
                    <a:pt x="411" y="66"/>
                  </a:cubicBezTo>
                  <a:cubicBezTo>
                    <a:pt x="413" y="72"/>
                    <a:pt x="421" y="102"/>
                    <a:pt x="428" y="130"/>
                  </a:cubicBezTo>
                  <a:cubicBezTo>
                    <a:pt x="416" y="135"/>
                    <a:pt x="403" y="141"/>
                    <a:pt x="391" y="147"/>
                  </a:cubicBezTo>
                  <a:cubicBezTo>
                    <a:pt x="375" y="124"/>
                    <a:pt x="356" y="98"/>
                    <a:pt x="353" y="93"/>
                  </a:cubicBezTo>
                  <a:cubicBezTo>
                    <a:pt x="349" y="89"/>
                    <a:pt x="344" y="86"/>
                    <a:pt x="339" y="85"/>
                  </a:cubicBezTo>
                  <a:cubicBezTo>
                    <a:pt x="334" y="84"/>
                    <a:pt x="328" y="85"/>
                    <a:pt x="323" y="88"/>
                  </a:cubicBezTo>
                  <a:cubicBezTo>
                    <a:pt x="319" y="90"/>
                    <a:pt x="315" y="95"/>
                    <a:pt x="313" y="100"/>
                  </a:cubicBezTo>
                  <a:cubicBezTo>
                    <a:pt x="312" y="105"/>
                    <a:pt x="311" y="110"/>
                    <a:pt x="314" y="116"/>
                  </a:cubicBezTo>
                  <a:cubicBezTo>
                    <a:pt x="317" y="121"/>
                    <a:pt x="330" y="150"/>
                    <a:pt x="341" y="176"/>
                  </a:cubicBezTo>
                  <a:cubicBezTo>
                    <a:pt x="330" y="183"/>
                    <a:pt x="319" y="191"/>
                    <a:pt x="308" y="200"/>
                  </a:cubicBezTo>
                  <a:cubicBezTo>
                    <a:pt x="287" y="180"/>
                    <a:pt x="265" y="157"/>
                    <a:pt x="261" y="153"/>
                  </a:cubicBezTo>
                  <a:cubicBezTo>
                    <a:pt x="257" y="149"/>
                    <a:pt x="251" y="147"/>
                    <a:pt x="246" y="147"/>
                  </a:cubicBezTo>
                  <a:cubicBezTo>
                    <a:pt x="241" y="147"/>
                    <a:pt x="235" y="149"/>
                    <a:pt x="231" y="153"/>
                  </a:cubicBezTo>
                  <a:cubicBezTo>
                    <a:pt x="227" y="156"/>
                    <a:pt x="224" y="161"/>
                    <a:pt x="223" y="166"/>
                  </a:cubicBezTo>
                  <a:cubicBezTo>
                    <a:pt x="222" y="172"/>
                    <a:pt x="223" y="177"/>
                    <a:pt x="226" y="182"/>
                  </a:cubicBezTo>
                  <a:cubicBezTo>
                    <a:pt x="230" y="187"/>
                    <a:pt x="248" y="213"/>
                    <a:pt x="264" y="237"/>
                  </a:cubicBezTo>
                  <a:cubicBezTo>
                    <a:pt x="254" y="246"/>
                    <a:pt x="244" y="255"/>
                    <a:pt x="235" y="266"/>
                  </a:cubicBezTo>
                  <a:cubicBezTo>
                    <a:pt x="211" y="249"/>
                    <a:pt x="186" y="231"/>
                    <a:pt x="180" y="228"/>
                  </a:cubicBezTo>
                  <a:cubicBezTo>
                    <a:pt x="176" y="225"/>
                    <a:pt x="170" y="224"/>
                    <a:pt x="165" y="225"/>
                  </a:cubicBezTo>
                  <a:cubicBezTo>
                    <a:pt x="160" y="225"/>
                    <a:pt x="155" y="228"/>
                    <a:pt x="151" y="232"/>
                  </a:cubicBezTo>
                  <a:cubicBezTo>
                    <a:pt x="147" y="237"/>
                    <a:pt x="146" y="242"/>
                    <a:pt x="146" y="248"/>
                  </a:cubicBezTo>
                  <a:cubicBezTo>
                    <a:pt x="146" y="253"/>
                    <a:pt x="148" y="258"/>
                    <a:pt x="151" y="262"/>
                  </a:cubicBezTo>
                  <a:cubicBezTo>
                    <a:pt x="156" y="267"/>
                    <a:pt x="178" y="289"/>
                    <a:pt x="198" y="309"/>
                  </a:cubicBezTo>
                  <a:cubicBezTo>
                    <a:pt x="190" y="320"/>
                    <a:pt x="182" y="332"/>
                    <a:pt x="174" y="343"/>
                  </a:cubicBezTo>
                  <a:cubicBezTo>
                    <a:pt x="149" y="331"/>
                    <a:pt x="120" y="318"/>
                    <a:pt x="114" y="316"/>
                  </a:cubicBezTo>
                  <a:cubicBezTo>
                    <a:pt x="109" y="313"/>
                    <a:pt x="103" y="313"/>
                    <a:pt x="98" y="315"/>
                  </a:cubicBezTo>
                  <a:cubicBezTo>
                    <a:pt x="93" y="317"/>
                    <a:pt x="89" y="320"/>
                    <a:pt x="86" y="325"/>
                  </a:cubicBezTo>
                  <a:cubicBezTo>
                    <a:pt x="83" y="330"/>
                    <a:pt x="83" y="336"/>
                    <a:pt x="84" y="341"/>
                  </a:cubicBezTo>
                  <a:cubicBezTo>
                    <a:pt x="85" y="346"/>
                    <a:pt x="87" y="351"/>
                    <a:pt x="92" y="355"/>
                  </a:cubicBezTo>
                  <a:cubicBezTo>
                    <a:pt x="97" y="358"/>
                    <a:pt x="123" y="376"/>
                    <a:pt x="146" y="393"/>
                  </a:cubicBezTo>
                  <a:cubicBezTo>
                    <a:pt x="139" y="405"/>
                    <a:pt x="134" y="417"/>
                    <a:pt x="128" y="430"/>
                  </a:cubicBezTo>
                  <a:cubicBezTo>
                    <a:pt x="101" y="423"/>
                    <a:pt x="71" y="415"/>
                    <a:pt x="64" y="414"/>
                  </a:cubicBezTo>
                  <a:cubicBezTo>
                    <a:pt x="59" y="412"/>
                    <a:pt x="53" y="413"/>
                    <a:pt x="49" y="416"/>
                  </a:cubicBezTo>
                  <a:cubicBezTo>
                    <a:pt x="44" y="418"/>
                    <a:pt x="40" y="423"/>
                    <a:pt x="38" y="428"/>
                  </a:cubicBezTo>
                  <a:cubicBezTo>
                    <a:pt x="37" y="433"/>
                    <a:pt x="37" y="439"/>
                    <a:pt x="38" y="444"/>
                  </a:cubicBezTo>
                  <a:cubicBezTo>
                    <a:pt x="40" y="449"/>
                    <a:pt x="44" y="453"/>
                    <a:pt x="49" y="456"/>
                  </a:cubicBezTo>
                  <a:cubicBezTo>
                    <a:pt x="55" y="458"/>
                    <a:pt x="83" y="472"/>
                    <a:pt x="109" y="484"/>
                  </a:cubicBezTo>
                  <a:cubicBezTo>
                    <a:pt x="105" y="497"/>
                    <a:pt x="101" y="510"/>
                    <a:pt x="98" y="524"/>
                  </a:cubicBezTo>
                  <a:cubicBezTo>
                    <a:pt x="70" y="522"/>
                    <a:pt x="38" y="519"/>
                    <a:pt x="32" y="519"/>
                  </a:cubicBezTo>
                  <a:cubicBezTo>
                    <a:pt x="27" y="518"/>
                    <a:pt x="21" y="520"/>
                    <a:pt x="17" y="523"/>
                  </a:cubicBezTo>
                  <a:cubicBezTo>
                    <a:pt x="13" y="527"/>
                    <a:pt x="10" y="532"/>
                    <a:pt x="9" y="537"/>
                  </a:cubicBezTo>
                  <a:cubicBezTo>
                    <a:pt x="8" y="543"/>
                    <a:pt x="9" y="548"/>
                    <a:pt x="12" y="553"/>
                  </a:cubicBezTo>
                  <a:cubicBezTo>
                    <a:pt x="15" y="558"/>
                    <a:pt x="19" y="561"/>
                    <a:pt x="24" y="563"/>
                  </a:cubicBezTo>
                  <a:cubicBezTo>
                    <a:pt x="31" y="564"/>
                    <a:pt x="61" y="573"/>
                    <a:pt x="88" y="580"/>
                  </a:cubicBezTo>
                  <a:cubicBezTo>
                    <a:pt x="86" y="594"/>
                    <a:pt x="85" y="608"/>
                    <a:pt x="85" y="621"/>
                  </a:cubicBezTo>
                  <a:cubicBezTo>
                    <a:pt x="56" y="624"/>
                    <a:pt x="25" y="627"/>
                    <a:pt x="19" y="628"/>
                  </a:cubicBezTo>
                  <a:cubicBezTo>
                    <a:pt x="13" y="628"/>
                    <a:pt x="8" y="631"/>
                    <a:pt x="5" y="635"/>
                  </a:cubicBezTo>
                  <a:cubicBezTo>
                    <a:pt x="2" y="638"/>
                    <a:pt x="0" y="642"/>
                    <a:pt x="0" y="647"/>
                  </a:cubicBezTo>
                  <a:cubicBezTo>
                    <a:pt x="650" y="647"/>
                    <a:pt x="650" y="647"/>
                    <a:pt x="650" y="647"/>
                  </a:cubicBezTo>
                  <a:lnTo>
                    <a:pt x="650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5125678" y="3863979"/>
              <a:ext cx="1528763" cy="1519238"/>
            </a:xfrm>
            <a:custGeom>
              <a:avLst/>
              <a:gdLst>
                <a:gd name="T0" fmla="*/ 648 w 650"/>
                <a:gd name="T1" fmla="*/ 646 h 646"/>
                <a:gd name="T2" fmla="*/ 625 w 650"/>
                <a:gd name="T3" fmla="*/ 626 h 646"/>
                <a:gd name="T4" fmla="*/ 578 w 650"/>
                <a:gd name="T5" fmla="*/ 557 h 646"/>
                <a:gd name="T6" fmla="*/ 551 w 650"/>
                <a:gd name="T7" fmla="*/ 633 h 646"/>
                <a:gd name="T8" fmla="*/ 521 w 650"/>
                <a:gd name="T9" fmla="*/ 628 h 646"/>
                <a:gd name="T10" fmla="*/ 522 w 650"/>
                <a:gd name="T11" fmla="*/ 547 h 646"/>
                <a:gd name="T12" fmla="*/ 454 w 650"/>
                <a:gd name="T13" fmla="*/ 596 h 646"/>
                <a:gd name="T14" fmla="*/ 426 w 650"/>
                <a:gd name="T15" fmla="*/ 607 h 646"/>
                <a:gd name="T16" fmla="*/ 411 w 650"/>
                <a:gd name="T17" fmla="*/ 581 h 646"/>
                <a:gd name="T18" fmla="*/ 391 w 650"/>
                <a:gd name="T19" fmla="*/ 499 h 646"/>
                <a:gd name="T20" fmla="*/ 339 w 650"/>
                <a:gd name="T21" fmla="*/ 561 h 646"/>
                <a:gd name="T22" fmla="*/ 313 w 650"/>
                <a:gd name="T23" fmla="*/ 547 h 646"/>
                <a:gd name="T24" fmla="*/ 341 w 650"/>
                <a:gd name="T25" fmla="*/ 470 h 646"/>
                <a:gd name="T26" fmla="*/ 261 w 650"/>
                <a:gd name="T27" fmla="*/ 493 h 646"/>
                <a:gd name="T28" fmla="*/ 231 w 650"/>
                <a:gd name="T29" fmla="*/ 494 h 646"/>
                <a:gd name="T30" fmla="*/ 226 w 650"/>
                <a:gd name="T31" fmla="*/ 465 h 646"/>
                <a:gd name="T32" fmla="*/ 235 w 650"/>
                <a:gd name="T33" fmla="*/ 381 h 646"/>
                <a:gd name="T34" fmla="*/ 165 w 650"/>
                <a:gd name="T35" fmla="*/ 422 h 646"/>
                <a:gd name="T36" fmla="*/ 146 w 650"/>
                <a:gd name="T37" fmla="*/ 399 h 646"/>
                <a:gd name="T38" fmla="*/ 198 w 650"/>
                <a:gd name="T39" fmla="*/ 337 h 646"/>
                <a:gd name="T40" fmla="*/ 114 w 650"/>
                <a:gd name="T41" fmla="*/ 331 h 646"/>
                <a:gd name="T42" fmla="*/ 86 w 650"/>
                <a:gd name="T43" fmla="*/ 321 h 646"/>
                <a:gd name="T44" fmla="*/ 92 w 650"/>
                <a:gd name="T45" fmla="*/ 292 h 646"/>
                <a:gd name="T46" fmla="*/ 128 w 650"/>
                <a:gd name="T47" fmla="*/ 216 h 646"/>
                <a:gd name="T48" fmla="*/ 49 w 650"/>
                <a:gd name="T49" fmla="*/ 230 h 646"/>
                <a:gd name="T50" fmla="*/ 38 w 650"/>
                <a:gd name="T51" fmla="*/ 202 h 646"/>
                <a:gd name="T52" fmla="*/ 109 w 650"/>
                <a:gd name="T53" fmla="*/ 162 h 646"/>
                <a:gd name="T54" fmla="*/ 32 w 650"/>
                <a:gd name="T55" fmla="*/ 128 h 646"/>
                <a:gd name="T56" fmla="*/ 9 w 650"/>
                <a:gd name="T57" fmla="*/ 109 h 646"/>
                <a:gd name="T58" fmla="*/ 24 w 650"/>
                <a:gd name="T59" fmla="*/ 84 h 646"/>
                <a:gd name="T60" fmla="*/ 85 w 650"/>
                <a:gd name="T61" fmla="*/ 25 h 646"/>
                <a:gd name="T62" fmla="*/ 5 w 650"/>
                <a:gd name="T63" fmla="*/ 11 h 646"/>
                <a:gd name="T64" fmla="*/ 650 w 650"/>
                <a:gd name="T65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50" h="646">
                  <a:moveTo>
                    <a:pt x="650" y="646"/>
                  </a:moveTo>
                  <a:cubicBezTo>
                    <a:pt x="649" y="646"/>
                    <a:pt x="649" y="646"/>
                    <a:pt x="648" y="646"/>
                  </a:cubicBezTo>
                  <a:cubicBezTo>
                    <a:pt x="642" y="646"/>
                    <a:pt x="637" y="644"/>
                    <a:pt x="633" y="640"/>
                  </a:cubicBezTo>
                  <a:cubicBezTo>
                    <a:pt x="629" y="637"/>
                    <a:pt x="626" y="632"/>
                    <a:pt x="625" y="626"/>
                  </a:cubicBezTo>
                  <a:cubicBezTo>
                    <a:pt x="625" y="620"/>
                    <a:pt x="622" y="589"/>
                    <a:pt x="619" y="560"/>
                  </a:cubicBezTo>
                  <a:cubicBezTo>
                    <a:pt x="605" y="560"/>
                    <a:pt x="592" y="558"/>
                    <a:pt x="578" y="557"/>
                  </a:cubicBezTo>
                  <a:cubicBezTo>
                    <a:pt x="571" y="584"/>
                    <a:pt x="562" y="614"/>
                    <a:pt x="561" y="621"/>
                  </a:cubicBezTo>
                  <a:cubicBezTo>
                    <a:pt x="559" y="626"/>
                    <a:pt x="555" y="630"/>
                    <a:pt x="551" y="633"/>
                  </a:cubicBezTo>
                  <a:cubicBezTo>
                    <a:pt x="546" y="636"/>
                    <a:pt x="541" y="637"/>
                    <a:pt x="535" y="636"/>
                  </a:cubicBezTo>
                  <a:cubicBezTo>
                    <a:pt x="530" y="635"/>
                    <a:pt x="525" y="632"/>
                    <a:pt x="521" y="628"/>
                  </a:cubicBezTo>
                  <a:cubicBezTo>
                    <a:pt x="518" y="624"/>
                    <a:pt x="516" y="619"/>
                    <a:pt x="517" y="613"/>
                  </a:cubicBezTo>
                  <a:cubicBezTo>
                    <a:pt x="517" y="607"/>
                    <a:pt x="519" y="575"/>
                    <a:pt x="522" y="547"/>
                  </a:cubicBezTo>
                  <a:cubicBezTo>
                    <a:pt x="508" y="544"/>
                    <a:pt x="495" y="540"/>
                    <a:pt x="482" y="536"/>
                  </a:cubicBezTo>
                  <a:cubicBezTo>
                    <a:pt x="470" y="562"/>
                    <a:pt x="456" y="590"/>
                    <a:pt x="454" y="596"/>
                  </a:cubicBezTo>
                  <a:cubicBezTo>
                    <a:pt x="451" y="601"/>
                    <a:pt x="447" y="605"/>
                    <a:pt x="442" y="607"/>
                  </a:cubicBezTo>
                  <a:cubicBezTo>
                    <a:pt x="437" y="608"/>
                    <a:pt x="431" y="608"/>
                    <a:pt x="426" y="607"/>
                  </a:cubicBezTo>
                  <a:cubicBezTo>
                    <a:pt x="421" y="605"/>
                    <a:pt x="417" y="601"/>
                    <a:pt x="414" y="596"/>
                  </a:cubicBezTo>
                  <a:cubicBezTo>
                    <a:pt x="411" y="592"/>
                    <a:pt x="410" y="586"/>
                    <a:pt x="411" y="581"/>
                  </a:cubicBezTo>
                  <a:cubicBezTo>
                    <a:pt x="413" y="574"/>
                    <a:pt x="421" y="544"/>
                    <a:pt x="428" y="517"/>
                  </a:cubicBezTo>
                  <a:cubicBezTo>
                    <a:pt x="416" y="511"/>
                    <a:pt x="403" y="505"/>
                    <a:pt x="391" y="499"/>
                  </a:cubicBezTo>
                  <a:cubicBezTo>
                    <a:pt x="375" y="522"/>
                    <a:pt x="356" y="548"/>
                    <a:pt x="353" y="553"/>
                  </a:cubicBezTo>
                  <a:cubicBezTo>
                    <a:pt x="349" y="558"/>
                    <a:pt x="344" y="560"/>
                    <a:pt x="339" y="561"/>
                  </a:cubicBezTo>
                  <a:cubicBezTo>
                    <a:pt x="334" y="562"/>
                    <a:pt x="328" y="562"/>
                    <a:pt x="323" y="559"/>
                  </a:cubicBezTo>
                  <a:cubicBezTo>
                    <a:pt x="319" y="556"/>
                    <a:pt x="315" y="552"/>
                    <a:pt x="313" y="547"/>
                  </a:cubicBezTo>
                  <a:cubicBezTo>
                    <a:pt x="312" y="542"/>
                    <a:pt x="311" y="536"/>
                    <a:pt x="314" y="531"/>
                  </a:cubicBezTo>
                  <a:cubicBezTo>
                    <a:pt x="317" y="525"/>
                    <a:pt x="330" y="496"/>
                    <a:pt x="341" y="470"/>
                  </a:cubicBezTo>
                  <a:cubicBezTo>
                    <a:pt x="330" y="463"/>
                    <a:pt x="319" y="455"/>
                    <a:pt x="308" y="447"/>
                  </a:cubicBezTo>
                  <a:cubicBezTo>
                    <a:pt x="287" y="467"/>
                    <a:pt x="265" y="489"/>
                    <a:pt x="261" y="493"/>
                  </a:cubicBezTo>
                  <a:cubicBezTo>
                    <a:pt x="257" y="497"/>
                    <a:pt x="251" y="499"/>
                    <a:pt x="246" y="499"/>
                  </a:cubicBezTo>
                  <a:cubicBezTo>
                    <a:pt x="241" y="499"/>
                    <a:pt x="235" y="497"/>
                    <a:pt x="231" y="494"/>
                  </a:cubicBezTo>
                  <a:cubicBezTo>
                    <a:pt x="227" y="490"/>
                    <a:pt x="224" y="485"/>
                    <a:pt x="223" y="480"/>
                  </a:cubicBezTo>
                  <a:cubicBezTo>
                    <a:pt x="222" y="475"/>
                    <a:pt x="223" y="469"/>
                    <a:pt x="226" y="465"/>
                  </a:cubicBezTo>
                  <a:cubicBezTo>
                    <a:pt x="230" y="459"/>
                    <a:pt x="248" y="433"/>
                    <a:pt x="264" y="410"/>
                  </a:cubicBezTo>
                  <a:cubicBezTo>
                    <a:pt x="254" y="400"/>
                    <a:pt x="244" y="391"/>
                    <a:pt x="235" y="381"/>
                  </a:cubicBezTo>
                  <a:cubicBezTo>
                    <a:pt x="211" y="397"/>
                    <a:pt x="186" y="415"/>
                    <a:pt x="180" y="418"/>
                  </a:cubicBezTo>
                  <a:cubicBezTo>
                    <a:pt x="176" y="422"/>
                    <a:pt x="170" y="423"/>
                    <a:pt x="165" y="422"/>
                  </a:cubicBezTo>
                  <a:cubicBezTo>
                    <a:pt x="160" y="421"/>
                    <a:pt x="155" y="418"/>
                    <a:pt x="151" y="414"/>
                  </a:cubicBezTo>
                  <a:cubicBezTo>
                    <a:pt x="147" y="409"/>
                    <a:pt x="146" y="404"/>
                    <a:pt x="146" y="399"/>
                  </a:cubicBezTo>
                  <a:cubicBezTo>
                    <a:pt x="146" y="394"/>
                    <a:pt x="148" y="388"/>
                    <a:pt x="151" y="384"/>
                  </a:cubicBezTo>
                  <a:cubicBezTo>
                    <a:pt x="156" y="379"/>
                    <a:pt x="178" y="357"/>
                    <a:pt x="198" y="337"/>
                  </a:cubicBezTo>
                  <a:cubicBezTo>
                    <a:pt x="190" y="326"/>
                    <a:pt x="182" y="315"/>
                    <a:pt x="174" y="303"/>
                  </a:cubicBezTo>
                  <a:cubicBezTo>
                    <a:pt x="149" y="315"/>
                    <a:pt x="120" y="328"/>
                    <a:pt x="114" y="331"/>
                  </a:cubicBezTo>
                  <a:cubicBezTo>
                    <a:pt x="109" y="333"/>
                    <a:pt x="103" y="333"/>
                    <a:pt x="98" y="331"/>
                  </a:cubicBezTo>
                  <a:cubicBezTo>
                    <a:pt x="93" y="329"/>
                    <a:pt x="89" y="326"/>
                    <a:pt x="86" y="321"/>
                  </a:cubicBezTo>
                  <a:cubicBezTo>
                    <a:pt x="83" y="316"/>
                    <a:pt x="83" y="311"/>
                    <a:pt x="84" y="305"/>
                  </a:cubicBezTo>
                  <a:cubicBezTo>
                    <a:pt x="85" y="300"/>
                    <a:pt x="87" y="295"/>
                    <a:pt x="92" y="292"/>
                  </a:cubicBezTo>
                  <a:cubicBezTo>
                    <a:pt x="97" y="288"/>
                    <a:pt x="123" y="270"/>
                    <a:pt x="146" y="253"/>
                  </a:cubicBezTo>
                  <a:cubicBezTo>
                    <a:pt x="139" y="241"/>
                    <a:pt x="134" y="229"/>
                    <a:pt x="128" y="216"/>
                  </a:cubicBezTo>
                  <a:cubicBezTo>
                    <a:pt x="101" y="223"/>
                    <a:pt x="71" y="231"/>
                    <a:pt x="64" y="233"/>
                  </a:cubicBezTo>
                  <a:cubicBezTo>
                    <a:pt x="59" y="234"/>
                    <a:pt x="53" y="233"/>
                    <a:pt x="49" y="230"/>
                  </a:cubicBezTo>
                  <a:cubicBezTo>
                    <a:pt x="44" y="228"/>
                    <a:pt x="40" y="224"/>
                    <a:pt x="38" y="218"/>
                  </a:cubicBezTo>
                  <a:cubicBezTo>
                    <a:pt x="37" y="213"/>
                    <a:pt x="37" y="207"/>
                    <a:pt x="38" y="202"/>
                  </a:cubicBezTo>
                  <a:cubicBezTo>
                    <a:pt x="40" y="198"/>
                    <a:pt x="44" y="193"/>
                    <a:pt x="49" y="191"/>
                  </a:cubicBezTo>
                  <a:cubicBezTo>
                    <a:pt x="55" y="188"/>
                    <a:pt x="83" y="174"/>
                    <a:pt x="109" y="162"/>
                  </a:cubicBezTo>
                  <a:cubicBezTo>
                    <a:pt x="105" y="149"/>
                    <a:pt x="101" y="136"/>
                    <a:pt x="98" y="122"/>
                  </a:cubicBezTo>
                  <a:cubicBezTo>
                    <a:pt x="70" y="125"/>
                    <a:pt x="38" y="127"/>
                    <a:pt x="32" y="128"/>
                  </a:cubicBezTo>
                  <a:cubicBezTo>
                    <a:pt x="27" y="128"/>
                    <a:pt x="21" y="126"/>
                    <a:pt x="17" y="123"/>
                  </a:cubicBezTo>
                  <a:cubicBezTo>
                    <a:pt x="13" y="119"/>
                    <a:pt x="10" y="115"/>
                    <a:pt x="9" y="109"/>
                  </a:cubicBezTo>
                  <a:cubicBezTo>
                    <a:pt x="8" y="103"/>
                    <a:pt x="9" y="98"/>
                    <a:pt x="12" y="93"/>
                  </a:cubicBezTo>
                  <a:cubicBezTo>
                    <a:pt x="15" y="89"/>
                    <a:pt x="19" y="85"/>
                    <a:pt x="24" y="84"/>
                  </a:cubicBezTo>
                  <a:cubicBezTo>
                    <a:pt x="31" y="82"/>
                    <a:pt x="61" y="73"/>
                    <a:pt x="88" y="66"/>
                  </a:cubicBezTo>
                  <a:cubicBezTo>
                    <a:pt x="86" y="52"/>
                    <a:pt x="85" y="39"/>
                    <a:pt x="85" y="25"/>
                  </a:cubicBezTo>
                  <a:cubicBezTo>
                    <a:pt x="56" y="22"/>
                    <a:pt x="25" y="19"/>
                    <a:pt x="19" y="19"/>
                  </a:cubicBezTo>
                  <a:cubicBezTo>
                    <a:pt x="13" y="18"/>
                    <a:pt x="8" y="15"/>
                    <a:pt x="5" y="11"/>
                  </a:cubicBezTo>
                  <a:cubicBezTo>
                    <a:pt x="2" y="8"/>
                    <a:pt x="0" y="4"/>
                    <a:pt x="0" y="0"/>
                  </a:cubicBezTo>
                  <a:cubicBezTo>
                    <a:pt x="650" y="0"/>
                    <a:pt x="650" y="0"/>
                    <a:pt x="650" y="0"/>
                  </a:cubicBezTo>
                  <a:lnTo>
                    <a:pt x="650" y="64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6649678" y="2347916"/>
              <a:ext cx="1530350" cy="1520825"/>
            </a:xfrm>
            <a:custGeom>
              <a:avLst/>
              <a:gdLst>
                <a:gd name="T0" fmla="*/ 3 w 651"/>
                <a:gd name="T1" fmla="*/ 0 h 647"/>
                <a:gd name="T2" fmla="*/ 25 w 651"/>
                <a:gd name="T3" fmla="*/ 20 h 647"/>
                <a:gd name="T4" fmla="*/ 72 w 651"/>
                <a:gd name="T5" fmla="*/ 89 h 647"/>
                <a:gd name="T6" fmla="*/ 100 w 651"/>
                <a:gd name="T7" fmla="*/ 13 h 647"/>
                <a:gd name="T8" fmla="*/ 129 w 651"/>
                <a:gd name="T9" fmla="*/ 18 h 647"/>
                <a:gd name="T10" fmla="*/ 129 w 651"/>
                <a:gd name="T11" fmla="*/ 99 h 647"/>
                <a:gd name="T12" fmla="*/ 197 w 651"/>
                <a:gd name="T13" fmla="*/ 50 h 647"/>
                <a:gd name="T14" fmla="*/ 224 w 651"/>
                <a:gd name="T15" fmla="*/ 40 h 647"/>
                <a:gd name="T16" fmla="*/ 239 w 651"/>
                <a:gd name="T17" fmla="*/ 66 h 647"/>
                <a:gd name="T18" fmla="*/ 259 w 651"/>
                <a:gd name="T19" fmla="*/ 147 h 647"/>
                <a:gd name="T20" fmla="*/ 311 w 651"/>
                <a:gd name="T21" fmla="*/ 85 h 647"/>
                <a:gd name="T22" fmla="*/ 337 w 651"/>
                <a:gd name="T23" fmla="*/ 100 h 647"/>
                <a:gd name="T24" fmla="*/ 309 w 651"/>
                <a:gd name="T25" fmla="*/ 176 h 647"/>
                <a:gd name="T26" fmla="*/ 390 w 651"/>
                <a:gd name="T27" fmla="*/ 153 h 647"/>
                <a:gd name="T28" fmla="*/ 419 w 651"/>
                <a:gd name="T29" fmla="*/ 153 h 647"/>
                <a:gd name="T30" fmla="*/ 424 w 651"/>
                <a:gd name="T31" fmla="*/ 182 h 647"/>
                <a:gd name="T32" fmla="*/ 416 w 651"/>
                <a:gd name="T33" fmla="*/ 266 h 647"/>
                <a:gd name="T34" fmla="*/ 486 w 651"/>
                <a:gd name="T35" fmla="*/ 225 h 647"/>
                <a:gd name="T36" fmla="*/ 505 w 651"/>
                <a:gd name="T37" fmla="*/ 248 h 647"/>
                <a:gd name="T38" fmla="*/ 452 w 651"/>
                <a:gd name="T39" fmla="*/ 309 h 647"/>
                <a:gd name="T40" fmla="*/ 536 w 651"/>
                <a:gd name="T41" fmla="*/ 316 h 647"/>
                <a:gd name="T42" fmla="*/ 564 w 651"/>
                <a:gd name="T43" fmla="*/ 325 h 647"/>
                <a:gd name="T44" fmla="*/ 558 w 651"/>
                <a:gd name="T45" fmla="*/ 355 h 647"/>
                <a:gd name="T46" fmla="*/ 522 w 651"/>
                <a:gd name="T47" fmla="*/ 430 h 647"/>
                <a:gd name="T48" fmla="*/ 602 w 651"/>
                <a:gd name="T49" fmla="*/ 416 h 647"/>
                <a:gd name="T50" fmla="*/ 612 w 651"/>
                <a:gd name="T51" fmla="*/ 444 h 647"/>
                <a:gd name="T52" fmla="*/ 542 w 651"/>
                <a:gd name="T53" fmla="*/ 484 h 647"/>
                <a:gd name="T54" fmla="*/ 618 w 651"/>
                <a:gd name="T55" fmla="*/ 519 h 647"/>
                <a:gd name="T56" fmla="*/ 641 w 651"/>
                <a:gd name="T57" fmla="*/ 537 h 647"/>
                <a:gd name="T58" fmla="*/ 626 w 651"/>
                <a:gd name="T59" fmla="*/ 563 h 647"/>
                <a:gd name="T60" fmla="*/ 566 w 651"/>
                <a:gd name="T61" fmla="*/ 621 h 647"/>
                <a:gd name="T62" fmla="*/ 646 w 651"/>
                <a:gd name="T63" fmla="*/ 635 h 647"/>
                <a:gd name="T64" fmla="*/ 0 w 651"/>
                <a:gd name="T65" fmla="*/ 64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51" h="647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8" y="0"/>
                    <a:pt x="13" y="3"/>
                    <a:pt x="18" y="6"/>
                  </a:cubicBezTo>
                  <a:cubicBezTo>
                    <a:pt x="22" y="9"/>
                    <a:pt x="24" y="14"/>
                    <a:pt x="25" y="20"/>
                  </a:cubicBezTo>
                  <a:cubicBezTo>
                    <a:pt x="26" y="26"/>
                    <a:pt x="29" y="58"/>
                    <a:pt x="31" y="86"/>
                  </a:cubicBezTo>
                  <a:cubicBezTo>
                    <a:pt x="45" y="87"/>
                    <a:pt x="59" y="88"/>
                    <a:pt x="72" y="89"/>
                  </a:cubicBezTo>
                  <a:cubicBezTo>
                    <a:pt x="80" y="62"/>
                    <a:pt x="88" y="32"/>
                    <a:pt x="90" y="26"/>
                  </a:cubicBezTo>
                  <a:cubicBezTo>
                    <a:pt x="91" y="20"/>
                    <a:pt x="95" y="16"/>
                    <a:pt x="100" y="13"/>
                  </a:cubicBezTo>
                  <a:cubicBezTo>
                    <a:pt x="104" y="11"/>
                    <a:pt x="110" y="9"/>
                    <a:pt x="115" y="10"/>
                  </a:cubicBezTo>
                  <a:cubicBezTo>
                    <a:pt x="121" y="11"/>
                    <a:pt x="125" y="14"/>
                    <a:pt x="129" y="18"/>
                  </a:cubicBezTo>
                  <a:cubicBezTo>
                    <a:pt x="132" y="23"/>
                    <a:pt x="134" y="28"/>
                    <a:pt x="134" y="33"/>
                  </a:cubicBezTo>
                  <a:cubicBezTo>
                    <a:pt x="133" y="40"/>
                    <a:pt x="131" y="71"/>
                    <a:pt x="129" y="99"/>
                  </a:cubicBezTo>
                  <a:cubicBezTo>
                    <a:pt x="142" y="102"/>
                    <a:pt x="155" y="106"/>
                    <a:pt x="168" y="110"/>
                  </a:cubicBezTo>
                  <a:cubicBezTo>
                    <a:pt x="180" y="84"/>
                    <a:pt x="194" y="56"/>
                    <a:pt x="197" y="50"/>
                  </a:cubicBezTo>
                  <a:cubicBezTo>
                    <a:pt x="199" y="45"/>
                    <a:pt x="203" y="42"/>
                    <a:pt x="208" y="40"/>
                  </a:cubicBezTo>
                  <a:cubicBezTo>
                    <a:pt x="214" y="38"/>
                    <a:pt x="219" y="38"/>
                    <a:pt x="224" y="40"/>
                  </a:cubicBezTo>
                  <a:cubicBezTo>
                    <a:pt x="230" y="42"/>
                    <a:pt x="234" y="45"/>
                    <a:pt x="236" y="50"/>
                  </a:cubicBezTo>
                  <a:cubicBezTo>
                    <a:pt x="239" y="55"/>
                    <a:pt x="240" y="60"/>
                    <a:pt x="239" y="66"/>
                  </a:cubicBezTo>
                  <a:cubicBezTo>
                    <a:pt x="237" y="72"/>
                    <a:pt x="229" y="102"/>
                    <a:pt x="222" y="130"/>
                  </a:cubicBezTo>
                  <a:cubicBezTo>
                    <a:pt x="235" y="135"/>
                    <a:pt x="247" y="141"/>
                    <a:pt x="259" y="147"/>
                  </a:cubicBezTo>
                  <a:cubicBezTo>
                    <a:pt x="276" y="124"/>
                    <a:pt x="294" y="98"/>
                    <a:pt x="298" y="93"/>
                  </a:cubicBezTo>
                  <a:cubicBezTo>
                    <a:pt x="301" y="89"/>
                    <a:pt x="306" y="86"/>
                    <a:pt x="311" y="85"/>
                  </a:cubicBezTo>
                  <a:cubicBezTo>
                    <a:pt x="316" y="84"/>
                    <a:pt x="322" y="85"/>
                    <a:pt x="327" y="88"/>
                  </a:cubicBezTo>
                  <a:cubicBezTo>
                    <a:pt x="332" y="90"/>
                    <a:pt x="335" y="95"/>
                    <a:pt x="337" y="100"/>
                  </a:cubicBezTo>
                  <a:cubicBezTo>
                    <a:pt x="339" y="105"/>
                    <a:pt x="339" y="110"/>
                    <a:pt x="336" y="116"/>
                  </a:cubicBezTo>
                  <a:cubicBezTo>
                    <a:pt x="334" y="121"/>
                    <a:pt x="321" y="150"/>
                    <a:pt x="309" y="176"/>
                  </a:cubicBezTo>
                  <a:cubicBezTo>
                    <a:pt x="321" y="183"/>
                    <a:pt x="332" y="191"/>
                    <a:pt x="343" y="200"/>
                  </a:cubicBezTo>
                  <a:cubicBezTo>
                    <a:pt x="363" y="180"/>
                    <a:pt x="385" y="157"/>
                    <a:pt x="390" y="153"/>
                  </a:cubicBezTo>
                  <a:cubicBezTo>
                    <a:pt x="394" y="149"/>
                    <a:pt x="399" y="147"/>
                    <a:pt x="404" y="147"/>
                  </a:cubicBezTo>
                  <a:cubicBezTo>
                    <a:pt x="410" y="147"/>
                    <a:pt x="415" y="149"/>
                    <a:pt x="419" y="153"/>
                  </a:cubicBezTo>
                  <a:cubicBezTo>
                    <a:pt x="424" y="156"/>
                    <a:pt x="426" y="161"/>
                    <a:pt x="427" y="166"/>
                  </a:cubicBezTo>
                  <a:cubicBezTo>
                    <a:pt x="428" y="172"/>
                    <a:pt x="427" y="177"/>
                    <a:pt x="424" y="182"/>
                  </a:cubicBezTo>
                  <a:cubicBezTo>
                    <a:pt x="420" y="187"/>
                    <a:pt x="403" y="213"/>
                    <a:pt x="386" y="237"/>
                  </a:cubicBezTo>
                  <a:cubicBezTo>
                    <a:pt x="397" y="246"/>
                    <a:pt x="406" y="255"/>
                    <a:pt x="416" y="266"/>
                  </a:cubicBezTo>
                  <a:cubicBezTo>
                    <a:pt x="439" y="249"/>
                    <a:pt x="465" y="231"/>
                    <a:pt x="470" y="228"/>
                  </a:cubicBezTo>
                  <a:cubicBezTo>
                    <a:pt x="475" y="225"/>
                    <a:pt x="480" y="224"/>
                    <a:pt x="486" y="225"/>
                  </a:cubicBezTo>
                  <a:cubicBezTo>
                    <a:pt x="491" y="225"/>
                    <a:pt x="496" y="228"/>
                    <a:pt x="499" y="232"/>
                  </a:cubicBezTo>
                  <a:cubicBezTo>
                    <a:pt x="503" y="237"/>
                    <a:pt x="505" y="242"/>
                    <a:pt x="505" y="248"/>
                  </a:cubicBezTo>
                  <a:cubicBezTo>
                    <a:pt x="505" y="253"/>
                    <a:pt x="503" y="258"/>
                    <a:pt x="499" y="262"/>
                  </a:cubicBezTo>
                  <a:cubicBezTo>
                    <a:pt x="494" y="267"/>
                    <a:pt x="472" y="289"/>
                    <a:pt x="452" y="309"/>
                  </a:cubicBezTo>
                  <a:cubicBezTo>
                    <a:pt x="461" y="320"/>
                    <a:pt x="469" y="332"/>
                    <a:pt x="476" y="343"/>
                  </a:cubicBezTo>
                  <a:cubicBezTo>
                    <a:pt x="502" y="331"/>
                    <a:pt x="530" y="318"/>
                    <a:pt x="536" y="316"/>
                  </a:cubicBezTo>
                  <a:cubicBezTo>
                    <a:pt x="541" y="313"/>
                    <a:pt x="547" y="313"/>
                    <a:pt x="552" y="315"/>
                  </a:cubicBezTo>
                  <a:cubicBezTo>
                    <a:pt x="557" y="317"/>
                    <a:pt x="561" y="320"/>
                    <a:pt x="564" y="325"/>
                  </a:cubicBezTo>
                  <a:cubicBezTo>
                    <a:pt x="567" y="330"/>
                    <a:pt x="568" y="336"/>
                    <a:pt x="567" y="341"/>
                  </a:cubicBezTo>
                  <a:cubicBezTo>
                    <a:pt x="566" y="346"/>
                    <a:pt x="563" y="351"/>
                    <a:pt x="558" y="355"/>
                  </a:cubicBezTo>
                  <a:cubicBezTo>
                    <a:pt x="553" y="358"/>
                    <a:pt x="528" y="376"/>
                    <a:pt x="505" y="393"/>
                  </a:cubicBezTo>
                  <a:cubicBezTo>
                    <a:pt x="511" y="405"/>
                    <a:pt x="517" y="417"/>
                    <a:pt x="522" y="430"/>
                  </a:cubicBezTo>
                  <a:cubicBezTo>
                    <a:pt x="549" y="423"/>
                    <a:pt x="580" y="415"/>
                    <a:pt x="586" y="414"/>
                  </a:cubicBezTo>
                  <a:cubicBezTo>
                    <a:pt x="591" y="412"/>
                    <a:pt x="597" y="413"/>
                    <a:pt x="602" y="416"/>
                  </a:cubicBezTo>
                  <a:cubicBezTo>
                    <a:pt x="606" y="418"/>
                    <a:pt x="610" y="423"/>
                    <a:pt x="612" y="428"/>
                  </a:cubicBezTo>
                  <a:cubicBezTo>
                    <a:pt x="614" y="433"/>
                    <a:pt x="614" y="439"/>
                    <a:pt x="612" y="444"/>
                  </a:cubicBezTo>
                  <a:cubicBezTo>
                    <a:pt x="610" y="449"/>
                    <a:pt x="606" y="453"/>
                    <a:pt x="601" y="456"/>
                  </a:cubicBezTo>
                  <a:cubicBezTo>
                    <a:pt x="595" y="458"/>
                    <a:pt x="567" y="472"/>
                    <a:pt x="542" y="484"/>
                  </a:cubicBezTo>
                  <a:cubicBezTo>
                    <a:pt x="546" y="497"/>
                    <a:pt x="549" y="510"/>
                    <a:pt x="552" y="524"/>
                  </a:cubicBezTo>
                  <a:cubicBezTo>
                    <a:pt x="581" y="522"/>
                    <a:pt x="612" y="519"/>
                    <a:pt x="618" y="519"/>
                  </a:cubicBezTo>
                  <a:cubicBezTo>
                    <a:pt x="624" y="518"/>
                    <a:pt x="629" y="520"/>
                    <a:pt x="633" y="523"/>
                  </a:cubicBezTo>
                  <a:cubicBezTo>
                    <a:pt x="637" y="527"/>
                    <a:pt x="640" y="532"/>
                    <a:pt x="641" y="537"/>
                  </a:cubicBezTo>
                  <a:cubicBezTo>
                    <a:pt x="642" y="543"/>
                    <a:pt x="641" y="548"/>
                    <a:pt x="638" y="553"/>
                  </a:cubicBezTo>
                  <a:cubicBezTo>
                    <a:pt x="636" y="558"/>
                    <a:pt x="631" y="561"/>
                    <a:pt x="626" y="563"/>
                  </a:cubicBezTo>
                  <a:cubicBezTo>
                    <a:pt x="620" y="564"/>
                    <a:pt x="589" y="573"/>
                    <a:pt x="562" y="580"/>
                  </a:cubicBezTo>
                  <a:cubicBezTo>
                    <a:pt x="564" y="594"/>
                    <a:pt x="565" y="608"/>
                    <a:pt x="566" y="621"/>
                  </a:cubicBezTo>
                  <a:cubicBezTo>
                    <a:pt x="594" y="624"/>
                    <a:pt x="625" y="627"/>
                    <a:pt x="632" y="628"/>
                  </a:cubicBezTo>
                  <a:cubicBezTo>
                    <a:pt x="637" y="628"/>
                    <a:pt x="642" y="631"/>
                    <a:pt x="646" y="635"/>
                  </a:cubicBezTo>
                  <a:cubicBezTo>
                    <a:pt x="648" y="638"/>
                    <a:pt x="650" y="642"/>
                    <a:pt x="651" y="647"/>
                  </a:cubicBezTo>
                  <a:cubicBezTo>
                    <a:pt x="0" y="647"/>
                    <a:pt x="0" y="647"/>
                    <a:pt x="0" y="64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4" name="Freeform 9"/>
            <p:cNvSpPr>
              <a:spLocks/>
            </p:cNvSpPr>
            <p:nvPr/>
          </p:nvSpPr>
          <p:spPr bwMode="auto">
            <a:xfrm>
              <a:off x="6649678" y="3863979"/>
              <a:ext cx="1530350" cy="1519238"/>
            </a:xfrm>
            <a:custGeom>
              <a:avLst/>
              <a:gdLst>
                <a:gd name="T0" fmla="*/ 3 w 651"/>
                <a:gd name="T1" fmla="*/ 646 h 646"/>
                <a:gd name="T2" fmla="*/ 25 w 651"/>
                <a:gd name="T3" fmla="*/ 626 h 646"/>
                <a:gd name="T4" fmla="*/ 72 w 651"/>
                <a:gd name="T5" fmla="*/ 557 h 646"/>
                <a:gd name="T6" fmla="*/ 100 w 651"/>
                <a:gd name="T7" fmla="*/ 633 h 646"/>
                <a:gd name="T8" fmla="*/ 129 w 651"/>
                <a:gd name="T9" fmla="*/ 628 h 646"/>
                <a:gd name="T10" fmla="*/ 129 w 651"/>
                <a:gd name="T11" fmla="*/ 547 h 646"/>
                <a:gd name="T12" fmla="*/ 197 w 651"/>
                <a:gd name="T13" fmla="*/ 596 h 646"/>
                <a:gd name="T14" fmla="*/ 224 w 651"/>
                <a:gd name="T15" fmla="*/ 607 h 646"/>
                <a:gd name="T16" fmla="*/ 239 w 651"/>
                <a:gd name="T17" fmla="*/ 581 h 646"/>
                <a:gd name="T18" fmla="*/ 259 w 651"/>
                <a:gd name="T19" fmla="*/ 499 h 646"/>
                <a:gd name="T20" fmla="*/ 311 w 651"/>
                <a:gd name="T21" fmla="*/ 561 h 646"/>
                <a:gd name="T22" fmla="*/ 337 w 651"/>
                <a:gd name="T23" fmla="*/ 547 h 646"/>
                <a:gd name="T24" fmla="*/ 309 w 651"/>
                <a:gd name="T25" fmla="*/ 470 h 646"/>
                <a:gd name="T26" fmla="*/ 390 w 651"/>
                <a:gd name="T27" fmla="*/ 493 h 646"/>
                <a:gd name="T28" fmla="*/ 419 w 651"/>
                <a:gd name="T29" fmla="*/ 494 h 646"/>
                <a:gd name="T30" fmla="*/ 424 w 651"/>
                <a:gd name="T31" fmla="*/ 465 h 646"/>
                <a:gd name="T32" fmla="*/ 416 w 651"/>
                <a:gd name="T33" fmla="*/ 381 h 646"/>
                <a:gd name="T34" fmla="*/ 486 w 651"/>
                <a:gd name="T35" fmla="*/ 422 h 646"/>
                <a:gd name="T36" fmla="*/ 505 w 651"/>
                <a:gd name="T37" fmla="*/ 399 h 646"/>
                <a:gd name="T38" fmla="*/ 452 w 651"/>
                <a:gd name="T39" fmla="*/ 337 h 646"/>
                <a:gd name="T40" fmla="*/ 536 w 651"/>
                <a:gd name="T41" fmla="*/ 331 h 646"/>
                <a:gd name="T42" fmla="*/ 564 w 651"/>
                <a:gd name="T43" fmla="*/ 321 h 646"/>
                <a:gd name="T44" fmla="*/ 558 w 651"/>
                <a:gd name="T45" fmla="*/ 292 h 646"/>
                <a:gd name="T46" fmla="*/ 522 w 651"/>
                <a:gd name="T47" fmla="*/ 216 h 646"/>
                <a:gd name="T48" fmla="*/ 602 w 651"/>
                <a:gd name="T49" fmla="*/ 230 h 646"/>
                <a:gd name="T50" fmla="*/ 612 w 651"/>
                <a:gd name="T51" fmla="*/ 202 h 646"/>
                <a:gd name="T52" fmla="*/ 542 w 651"/>
                <a:gd name="T53" fmla="*/ 162 h 646"/>
                <a:gd name="T54" fmla="*/ 618 w 651"/>
                <a:gd name="T55" fmla="*/ 128 h 646"/>
                <a:gd name="T56" fmla="*/ 641 w 651"/>
                <a:gd name="T57" fmla="*/ 109 h 646"/>
                <a:gd name="T58" fmla="*/ 626 w 651"/>
                <a:gd name="T59" fmla="*/ 84 h 646"/>
                <a:gd name="T60" fmla="*/ 566 w 651"/>
                <a:gd name="T61" fmla="*/ 25 h 646"/>
                <a:gd name="T62" fmla="*/ 646 w 651"/>
                <a:gd name="T63" fmla="*/ 11 h 646"/>
                <a:gd name="T64" fmla="*/ 0 w 651"/>
                <a:gd name="T65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51" h="646">
                  <a:moveTo>
                    <a:pt x="0" y="646"/>
                  </a:moveTo>
                  <a:cubicBezTo>
                    <a:pt x="1" y="646"/>
                    <a:pt x="2" y="646"/>
                    <a:pt x="3" y="646"/>
                  </a:cubicBezTo>
                  <a:cubicBezTo>
                    <a:pt x="8" y="646"/>
                    <a:pt x="13" y="644"/>
                    <a:pt x="18" y="640"/>
                  </a:cubicBezTo>
                  <a:cubicBezTo>
                    <a:pt x="22" y="637"/>
                    <a:pt x="24" y="632"/>
                    <a:pt x="25" y="626"/>
                  </a:cubicBezTo>
                  <a:cubicBezTo>
                    <a:pt x="26" y="620"/>
                    <a:pt x="29" y="589"/>
                    <a:pt x="31" y="560"/>
                  </a:cubicBezTo>
                  <a:cubicBezTo>
                    <a:pt x="45" y="560"/>
                    <a:pt x="59" y="558"/>
                    <a:pt x="72" y="557"/>
                  </a:cubicBezTo>
                  <a:cubicBezTo>
                    <a:pt x="80" y="584"/>
                    <a:pt x="88" y="614"/>
                    <a:pt x="90" y="621"/>
                  </a:cubicBezTo>
                  <a:cubicBezTo>
                    <a:pt x="91" y="626"/>
                    <a:pt x="95" y="630"/>
                    <a:pt x="100" y="633"/>
                  </a:cubicBezTo>
                  <a:cubicBezTo>
                    <a:pt x="104" y="636"/>
                    <a:pt x="110" y="637"/>
                    <a:pt x="115" y="636"/>
                  </a:cubicBezTo>
                  <a:cubicBezTo>
                    <a:pt x="121" y="635"/>
                    <a:pt x="125" y="632"/>
                    <a:pt x="129" y="628"/>
                  </a:cubicBezTo>
                  <a:cubicBezTo>
                    <a:pt x="132" y="624"/>
                    <a:pt x="134" y="619"/>
                    <a:pt x="134" y="613"/>
                  </a:cubicBezTo>
                  <a:cubicBezTo>
                    <a:pt x="133" y="607"/>
                    <a:pt x="131" y="575"/>
                    <a:pt x="129" y="547"/>
                  </a:cubicBezTo>
                  <a:cubicBezTo>
                    <a:pt x="142" y="544"/>
                    <a:pt x="155" y="540"/>
                    <a:pt x="168" y="536"/>
                  </a:cubicBezTo>
                  <a:cubicBezTo>
                    <a:pt x="180" y="562"/>
                    <a:pt x="194" y="590"/>
                    <a:pt x="197" y="596"/>
                  </a:cubicBezTo>
                  <a:cubicBezTo>
                    <a:pt x="199" y="601"/>
                    <a:pt x="203" y="605"/>
                    <a:pt x="208" y="607"/>
                  </a:cubicBezTo>
                  <a:cubicBezTo>
                    <a:pt x="214" y="608"/>
                    <a:pt x="219" y="608"/>
                    <a:pt x="224" y="607"/>
                  </a:cubicBezTo>
                  <a:cubicBezTo>
                    <a:pt x="230" y="605"/>
                    <a:pt x="234" y="601"/>
                    <a:pt x="236" y="596"/>
                  </a:cubicBezTo>
                  <a:cubicBezTo>
                    <a:pt x="239" y="592"/>
                    <a:pt x="240" y="586"/>
                    <a:pt x="239" y="581"/>
                  </a:cubicBezTo>
                  <a:cubicBezTo>
                    <a:pt x="237" y="574"/>
                    <a:pt x="229" y="544"/>
                    <a:pt x="222" y="517"/>
                  </a:cubicBezTo>
                  <a:cubicBezTo>
                    <a:pt x="235" y="511"/>
                    <a:pt x="247" y="505"/>
                    <a:pt x="259" y="499"/>
                  </a:cubicBezTo>
                  <a:cubicBezTo>
                    <a:pt x="276" y="522"/>
                    <a:pt x="294" y="548"/>
                    <a:pt x="298" y="553"/>
                  </a:cubicBezTo>
                  <a:cubicBezTo>
                    <a:pt x="301" y="558"/>
                    <a:pt x="306" y="560"/>
                    <a:pt x="311" y="561"/>
                  </a:cubicBezTo>
                  <a:cubicBezTo>
                    <a:pt x="316" y="562"/>
                    <a:pt x="322" y="562"/>
                    <a:pt x="327" y="559"/>
                  </a:cubicBezTo>
                  <a:cubicBezTo>
                    <a:pt x="332" y="556"/>
                    <a:pt x="335" y="552"/>
                    <a:pt x="337" y="547"/>
                  </a:cubicBezTo>
                  <a:cubicBezTo>
                    <a:pt x="339" y="542"/>
                    <a:pt x="339" y="536"/>
                    <a:pt x="336" y="531"/>
                  </a:cubicBezTo>
                  <a:cubicBezTo>
                    <a:pt x="334" y="525"/>
                    <a:pt x="321" y="496"/>
                    <a:pt x="309" y="470"/>
                  </a:cubicBezTo>
                  <a:cubicBezTo>
                    <a:pt x="321" y="463"/>
                    <a:pt x="332" y="455"/>
                    <a:pt x="343" y="447"/>
                  </a:cubicBezTo>
                  <a:cubicBezTo>
                    <a:pt x="363" y="467"/>
                    <a:pt x="385" y="489"/>
                    <a:pt x="390" y="493"/>
                  </a:cubicBezTo>
                  <a:cubicBezTo>
                    <a:pt x="394" y="497"/>
                    <a:pt x="399" y="499"/>
                    <a:pt x="404" y="499"/>
                  </a:cubicBezTo>
                  <a:cubicBezTo>
                    <a:pt x="410" y="499"/>
                    <a:pt x="415" y="497"/>
                    <a:pt x="419" y="494"/>
                  </a:cubicBezTo>
                  <a:cubicBezTo>
                    <a:pt x="424" y="490"/>
                    <a:pt x="426" y="485"/>
                    <a:pt x="427" y="480"/>
                  </a:cubicBezTo>
                  <a:cubicBezTo>
                    <a:pt x="428" y="475"/>
                    <a:pt x="427" y="469"/>
                    <a:pt x="424" y="465"/>
                  </a:cubicBezTo>
                  <a:cubicBezTo>
                    <a:pt x="420" y="459"/>
                    <a:pt x="403" y="433"/>
                    <a:pt x="386" y="410"/>
                  </a:cubicBezTo>
                  <a:cubicBezTo>
                    <a:pt x="397" y="400"/>
                    <a:pt x="406" y="391"/>
                    <a:pt x="416" y="381"/>
                  </a:cubicBezTo>
                  <a:cubicBezTo>
                    <a:pt x="439" y="397"/>
                    <a:pt x="465" y="415"/>
                    <a:pt x="470" y="418"/>
                  </a:cubicBezTo>
                  <a:cubicBezTo>
                    <a:pt x="475" y="422"/>
                    <a:pt x="480" y="423"/>
                    <a:pt x="486" y="422"/>
                  </a:cubicBezTo>
                  <a:cubicBezTo>
                    <a:pt x="491" y="421"/>
                    <a:pt x="496" y="418"/>
                    <a:pt x="499" y="414"/>
                  </a:cubicBezTo>
                  <a:cubicBezTo>
                    <a:pt x="503" y="409"/>
                    <a:pt x="505" y="404"/>
                    <a:pt x="505" y="399"/>
                  </a:cubicBezTo>
                  <a:cubicBezTo>
                    <a:pt x="505" y="394"/>
                    <a:pt x="503" y="388"/>
                    <a:pt x="499" y="384"/>
                  </a:cubicBezTo>
                  <a:cubicBezTo>
                    <a:pt x="494" y="379"/>
                    <a:pt x="472" y="357"/>
                    <a:pt x="452" y="337"/>
                  </a:cubicBezTo>
                  <a:cubicBezTo>
                    <a:pt x="461" y="326"/>
                    <a:pt x="469" y="315"/>
                    <a:pt x="476" y="303"/>
                  </a:cubicBezTo>
                  <a:cubicBezTo>
                    <a:pt x="502" y="315"/>
                    <a:pt x="530" y="328"/>
                    <a:pt x="536" y="331"/>
                  </a:cubicBezTo>
                  <a:cubicBezTo>
                    <a:pt x="541" y="333"/>
                    <a:pt x="547" y="333"/>
                    <a:pt x="552" y="331"/>
                  </a:cubicBezTo>
                  <a:cubicBezTo>
                    <a:pt x="557" y="329"/>
                    <a:pt x="561" y="326"/>
                    <a:pt x="564" y="321"/>
                  </a:cubicBezTo>
                  <a:cubicBezTo>
                    <a:pt x="567" y="316"/>
                    <a:pt x="568" y="311"/>
                    <a:pt x="567" y="305"/>
                  </a:cubicBezTo>
                  <a:cubicBezTo>
                    <a:pt x="566" y="300"/>
                    <a:pt x="563" y="295"/>
                    <a:pt x="558" y="292"/>
                  </a:cubicBezTo>
                  <a:cubicBezTo>
                    <a:pt x="553" y="288"/>
                    <a:pt x="528" y="270"/>
                    <a:pt x="505" y="253"/>
                  </a:cubicBezTo>
                  <a:cubicBezTo>
                    <a:pt x="511" y="241"/>
                    <a:pt x="517" y="229"/>
                    <a:pt x="522" y="216"/>
                  </a:cubicBezTo>
                  <a:cubicBezTo>
                    <a:pt x="549" y="223"/>
                    <a:pt x="580" y="231"/>
                    <a:pt x="586" y="233"/>
                  </a:cubicBezTo>
                  <a:cubicBezTo>
                    <a:pt x="591" y="234"/>
                    <a:pt x="597" y="233"/>
                    <a:pt x="602" y="230"/>
                  </a:cubicBezTo>
                  <a:cubicBezTo>
                    <a:pt x="606" y="228"/>
                    <a:pt x="610" y="224"/>
                    <a:pt x="612" y="218"/>
                  </a:cubicBezTo>
                  <a:cubicBezTo>
                    <a:pt x="614" y="213"/>
                    <a:pt x="614" y="207"/>
                    <a:pt x="612" y="202"/>
                  </a:cubicBezTo>
                  <a:cubicBezTo>
                    <a:pt x="610" y="198"/>
                    <a:pt x="606" y="193"/>
                    <a:pt x="601" y="191"/>
                  </a:cubicBezTo>
                  <a:cubicBezTo>
                    <a:pt x="595" y="188"/>
                    <a:pt x="567" y="174"/>
                    <a:pt x="542" y="162"/>
                  </a:cubicBezTo>
                  <a:cubicBezTo>
                    <a:pt x="546" y="149"/>
                    <a:pt x="549" y="136"/>
                    <a:pt x="552" y="122"/>
                  </a:cubicBezTo>
                  <a:cubicBezTo>
                    <a:pt x="581" y="125"/>
                    <a:pt x="612" y="127"/>
                    <a:pt x="618" y="128"/>
                  </a:cubicBezTo>
                  <a:cubicBezTo>
                    <a:pt x="624" y="128"/>
                    <a:pt x="629" y="126"/>
                    <a:pt x="633" y="123"/>
                  </a:cubicBezTo>
                  <a:cubicBezTo>
                    <a:pt x="637" y="119"/>
                    <a:pt x="640" y="115"/>
                    <a:pt x="641" y="109"/>
                  </a:cubicBezTo>
                  <a:cubicBezTo>
                    <a:pt x="642" y="103"/>
                    <a:pt x="641" y="98"/>
                    <a:pt x="638" y="93"/>
                  </a:cubicBezTo>
                  <a:cubicBezTo>
                    <a:pt x="636" y="89"/>
                    <a:pt x="631" y="85"/>
                    <a:pt x="626" y="84"/>
                  </a:cubicBezTo>
                  <a:cubicBezTo>
                    <a:pt x="620" y="82"/>
                    <a:pt x="589" y="73"/>
                    <a:pt x="562" y="66"/>
                  </a:cubicBezTo>
                  <a:cubicBezTo>
                    <a:pt x="564" y="52"/>
                    <a:pt x="565" y="39"/>
                    <a:pt x="566" y="25"/>
                  </a:cubicBezTo>
                  <a:cubicBezTo>
                    <a:pt x="594" y="22"/>
                    <a:pt x="625" y="19"/>
                    <a:pt x="632" y="19"/>
                  </a:cubicBezTo>
                  <a:cubicBezTo>
                    <a:pt x="637" y="18"/>
                    <a:pt x="642" y="15"/>
                    <a:pt x="646" y="11"/>
                  </a:cubicBezTo>
                  <a:cubicBezTo>
                    <a:pt x="648" y="8"/>
                    <a:pt x="650" y="4"/>
                    <a:pt x="6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4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06045" y="3168219"/>
              <a:ext cx="1183252" cy="41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党小组</a:t>
              </a:r>
              <a:endPara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481886" y="4156541"/>
              <a:ext cx="1143343" cy="41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党支部</a:t>
              </a:r>
              <a:endPara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723128" y="2930629"/>
              <a:ext cx="976329" cy="724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考察意见</a:t>
              </a:r>
              <a:endPara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741696" y="4016588"/>
              <a:ext cx="976329" cy="724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考察意见</a:t>
              </a:r>
              <a:endPara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4129" y="267494"/>
            <a:ext cx="1082327" cy="307768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zh-CN" altLang="en-US" sz="1400" dirty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第四、</a:t>
            </a:r>
            <a:r>
              <a:rPr lang="zh-CN" altLang="en-US" sz="1400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六</a:t>
            </a:r>
            <a:r>
              <a:rPr lang="zh-CN" altLang="en-US" sz="1400" b="1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页</a:t>
            </a:r>
            <a:endParaRPr lang="zh-CN" altLang="en-US" sz="1400" b="1" dirty="0">
              <a:solidFill>
                <a:srgbClr val="C8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1341165" y="296069"/>
            <a:ext cx="30243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 sz="2600" b="0" dirty="0" smtClean="0">
                <a:solidFill>
                  <a:srgbClr val="C00000"/>
                </a:solidFill>
                <a:latin typeface="+mn-ea"/>
                <a:ea typeface="+mn-ea"/>
              </a:rPr>
              <a:t>填写规范</a:t>
            </a:r>
            <a:endParaRPr lang="zh-CN" altLang="en-US" sz="26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952500" y="404813"/>
            <a:ext cx="360363" cy="287337"/>
            <a:chOff x="0" y="0"/>
            <a:chExt cx="360040" cy="288032"/>
          </a:xfrm>
        </p:grpSpPr>
        <p:sp>
          <p:nvSpPr>
            <p:cNvPr id="43" name="燕尾形 19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44" name="燕尾形 20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45" name="直接连接符 21"/>
          <p:cNvSpPr>
            <a:spLocks noChangeShapeType="1"/>
          </p:cNvSpPr>
          <p:nvPr/>
        </p:nvSpPr>
        <p:spPr bwMode="auto">
          <a:xfrm>
            <a:off x="0" y="549275"/>
            <a:ext cx="952500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直接连接符 22"/>
          <p:cNvSpPr>
            <a:spLocks noChangeShapeType="1"/>
          </p:cNvSpPr>
          <p:nvPr/>
        </p:nvSpPr>
        <p:spPr bwMode="auto">
          <a:xfrm>
            <a:off x="3203848" y="548481"/>
            <a:ext cx="5943327" cy="794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982" y="851182"/>
            <a:ext cx="2694506" cy="380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6" name="组合 15"/>
          <p:cNvGrpSpPr/>
          <p:nvPr/>
        </p:nvGrpSpPr>
        <p:grpSpPr>
          <a:xfrm>
            <a:off x="395536" y="819971"/>
            <a:ext cx="2775948" cy="639428"/>
            <a:chOff x="395536" y="819971"/>
            <a:chExt cx="2775948" cy="639428"/>
          </a:xfrm>
        </p:grpSpPr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395536" y="819971"/>
              <a:ext cx="2775948" cy="639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8885" tIns="19442" rIns="38885" bIns="19442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en-US" altLang="zh-CN" sz="100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    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根据入党申请人的要求和党小组考察了解的情况，对入党申请人作出评价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endParaRPr lang="en-U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Open Sans" pitchFamily="34" charset="0"/>
              </a:endParaRPr>
            </a:p>
          </p:txBody>
        </p:sp>
        <p:sp>
          <p:nvSpPr>
            <p:cNvPr id="47" name="椭圆 14"/>
            <p:cNvSpPr>
              <a:spLocks noChangeArrowheads="1"/>
            </p:cNvSpPr>
            <p:nvPr/>
          </p:nvSpPr>
          <p:spPr bwMode="auto">
            <a:xfrm>
              <a:off x="443112" y="891134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43112" y="2927695"/>
            <a:ext cx="2832744" cy="639428"/>
            <a:chOff x="443112" y="2927695"/>
            <a:chExt cx="2832744" cy="639428"/>
          </a:xfrm>
        </p:grpSpPr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467544" y="2927695"/>
              <a:ext cx="2808312" cy="639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8885" tIns="19442" rIns="38885" bIns="19442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en-US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  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根据党小组的意见，召开支委会，对入党申请人的表现进行讨论，并作出决定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en-US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  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</p:txBody>
        </p:sp>
        <p:sp>
          <p:nvSpPr>
            <p:cNvPr id="57" name="椭圆 14"/>
            <p:cNvSpPr>
              <a:spLocks noChangeArrowheads="1"/>
            </p:cNvSpPr>
            <p:nvPr/>
          </p:nvSpPr>
          <p:spPr bwMode="auto">
            <a:xfrm>
              <a:off x="443112" y="3003798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</p:grpSp>
      <p:sp>
        <p:nvSpPr>
          <p:cNvPr id="39" name="Freeform 6"/>
          <p:cNvSpPr>
            <a:spLocks/>
          </p:cNvSpPr>
          <p:nvPr/>
        </p:nvSpPr>
        <p:spPr bwMode="auto">
          <a:xfrm>
            <a:off x="323528" y="771550"/>
            <a:ext cx="3024336" cy="2020319"/>
          </a:xfrm>
          <a:custGeom>
            <a:avLst/>
            <a:gdLst>
              <a:gd name="T0" fmla="*/ 16 w 1028"/>
              <a:gd name="T1" fmla="*/ 0 h 522"/>
              <a:gd name="T2" fmla="*/ 941 w 1028"/>
              <a:gd name="T3" fmla="*/ 0 h 522"/>
              <a:gd name="T4" fmla="*/ 958 w 1028"/>
              <a:gd name="T5" fmla="*/ 16 h 522"/>
              <a:gd name="T6" fmla="*/ 958 w 1028"/>
              <a:gd name="T7" fmla="*/ 225 h 522"/>
              <a:gd name="T8" fmla="*/ 1028 w 1028"/>
              <a:gd name="T9" fmla="*/ 262 h 522"/>
              <a:gd name="T10" fmla="*/ 958 w 1028"/>
              <a:gd name="T11" fmla="*/ 302 h 522"/>
              <a:gd name="T12" fmla="*/ 958 w 1028"/>
              <a:gd name="T13" fmla="*/ 506 h 522"/>
              <a:gd name="T14" fmla="*/ 941 w 1028"/>
              <a:gd name="T15" fmla="*/ 522 h 522"/>
              <a:gd name="T16" fmla="*/ 16 w 1028"/>
              <a:gd name="T17" fmla="*/ 522 h 522"/>
              <a:gd name="T18" fmla="*/ 0 w 1028"/>
              <a:gd name="T19" fmla="*/ 506 h 522"/>
              <a:gd name="T20" fmla="*/ 0 w 1028"/>
              <a:gd name="T21" fmla="*/ 16 h 522"/>
              <a:gd name="T22" fmla="*/ 16 w 1028"/>
              <a:gd name="T23" fmla="*/ 0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28" h="522">
                <a:moveTo>
                  <a:pt x="16" y="0"/>
                </a:moveTo>
                <a:cubicBezTo>
                  <a:pt x="941" y="0"/>
                  <a:pt x="941" y="0"/>
                  <a:pt x="941" y="0"/>
                </a:cubicBezTo>
                <a:cubicBezTo>
                  <a:pt x="950" y="0"/>
                  <a:pt x="958" y="7"/>
                  <a:pt x="958" y="16"/>
                </a:cubicBezTo>
                <a:cubicBezTo>
                  <a:pt x="958" y="225"/>
                  <a:pt x="958" y="225"/>
                  <a:pt x="958" y="225"/>
                </a:cubicBezTo>
                <a:cubicBezTo>
                  <a:pt x="1028" y="262"/>
                  <a:pt x="1028" y="262"/>
                  <a:pt x="1028" y="262"/>
                </a:cubicBezTo>
                <a:cubicBezTo>
                  <a:pt x="958" y="302"/>
                  <a:pt x="958" y="302"/>
                  <a:pt x="958" y="302"/>
                </a:cubicBezTo>
                <a:cubicBezTo>
                  <a:pt x="958" y="506"/>
                  <a:pt x="958" y="506"/>
                  <a:pt x="958" y="506"/>
                </a:cubicBezTo>
                <a:cubicBezTo>
                  <a:pt x="958" y="514"/>
                  <a:pt x="950" y="522"/>
                  <a:pt x="941" y="522"/>
                </a:cubicBezTo>
                <a:cubicBezTo>
                  <a:pt x="16" y="522"/>
                  <a:pt x="16" y="522"/>
                  <a:pt x="16" y="522"/>
                </a:cubicBezTo>
                <a:cubicBezTo>
                  <a:pt x="7" y="522"/>
                  <a:pt x="0" y="514"/>
                  <a:pt x="0" y="50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vert="horz" wrap="square" lIns="77770" tIns="38885" rIns="77770" bIns="3888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43112" y="3319413"/>
            <a:ext cx="2773903" cy="692497"/>
            <a:chOff x="443112" y="3319413"/>
            <a:chExt cx="2773903" cy="692497"/>
          </a:xfrm>
        </p:grpSpPr>
        <p:sp>
          <p:nvSpPr>
            <p:cNvPr id="54" name="椭圆 14"/>
            <p:cNvSpPr>
              <a:spLocks noChangeArrowheads="1"/>
            </p:cNvSpPr>
            <p:nvPr/>
          </p:nvSpPr>
          <p:spPr bwMode="auto">
            <a:xfrm>
              <a:off x="443112" y="3411414"/>
              <a:ext cx="96440" cy="90000"/>
            </a:xfrm>
            <a:prstGeom prst="ellipse">
              <a:avLst/>
            </a:prstGeom>
            <a:ln/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467544" y="3319413"/>
              <a:ext cx="274947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明确写出党支部是否确定该申请人为培养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对象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的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意见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  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43112" y="3723878"/>
            <a:ext cx="2797691" cy="892552"/>
            <a:chOff x="443112" y="3723878"/>
            <a:chExt cx="2797691" cy="892552"/>
          </a:xfrm>
        </p:grpSpPr>
        <p:sp>
          <p:nvSpPr>
            <p:cNvPr id="55" name="椭圆 14"/>
            <p:cNvSpPr>
              <a:spLocks noChangeArrowheads="1"/>
            </p:cNvSpPr>
            <p:nvPr/>
          </p:nvSpPr>
          <p:spPr bwMode="auto">
            <a:xfrm>
              <a:off x="443112" y="3843462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1332" y="3723878"/>
              <a:ext cx="2749471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必须召开支委会讨论决定申请人能否确定为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培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养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对象，而不能以党支部书记个人意见代替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支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委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会讨论意见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  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43112" y="4299942"/>
            <a:ext cx="2773903" cy="673005"/>
            <a:chOff x="443112" y="4299942"/>
            <a:chExt cx="2773903" cy="673005"/>
          </a:xfrm>
        </p:grpSpPr>
        <p:sp>
          <p:nvSpPr>
            <p:cNvPr id="56" name="椭圆 14"/>
            <p:cNvSpPr>
              <a:spLocks noChangeArrowheads="1"/>
            </p:cNvSpPr>
            <p:nvPr/>
          </p:nvSpPr>
          <p:spPr bwMode="auto">
            <a:xfrm>
              <a:off x="443112" y="4419526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7544" y="4299942"/>
              <a:ext cx="2749471" cy="6730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必须有</a:t>
              </a: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“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经某某党支部委员会某年某月某日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讨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论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决定，确定某某为</a:t>
              </a:r>
              <a:r>
                <a:rPr lang="zh-CN" altLang="en-US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预备党员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培养对象</a:t>
              </a: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”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的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规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范性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表述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43112" y="1203598"/>
            <a:ext cx="2808064" cy="692497"/>
            <a:chOff x="443112" y="1203598"/>
            <a:chExt cx="2808064" cy="692497"/>
          </a:xfrm>
        </p:grpSpPr>
        <p:sp>
          <p:nvSpPr>
            <p:cNvPr id="48" name="椭圆 14"/>
            <p:cNvSpPr>
              <a:spLocks noChangeArrowheads="1"/>
            </p:cNvSpPr>
            <p:nvPr/>
          </p:nvSpPr>
          <p:spPr bwMode="auto">
            <a:xfrm>
              <a:off x="443112" y="1323182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1705" y="1203598"/>
              <a:ext cx="274947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明确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写出党小组是否确定该申请人为培养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对象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的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意见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en-US" altLang="zh-CN" sz="1000" dirty="0"/>
                <a:t>    </a:t>
              </a:r>
              <a:endParaRPr lang="en-US" altLang="zh-CN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Open Sans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43112" y="1563638"/>
            <a:ext cx="2976761" cy="892552"/>
            <a:chOff x="443112" y="1563638"/>
            <a:chExt cx="2976761" cy="892552"/>
          </a:xfrm>
        </p:grpSpPr>
        <p:sp>
          <p:nvSpPr>
            <p:cNvPr id="49" name="椭圆 14"/>
            <p:cNvSpPr>
              <a:spLocks noChangeArrowheads="1"/>
            </p:cNvSpPr>
            <p:nvPr/>
          </p:nvSpPr>
          <p:spPr bwMode="auto">
            <a:xfrm>
              <a:off x="443112" y="1683222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1705" y="1563638"/>
              <a:ext cx="291816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必须召开党小组会讨论确定申请人为培养对象，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而不能以党小组长个人意见代替党小组讨论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意见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en-US" altLang="zh-CN" sz="1000" dirty="0"/>
                <a:t>    </a:t>
              </a:r>
              <a:endParaRPr lang="en-US" altLang="zh-CN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Open Sans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43112" y="2139702"/>
            <a:ext cx="2816969" cy="692497"/>
            <a:chOff x="443112" y="2139702"/>
            <a:chExt cx="2816969" cy="692497"/>
          </a:xfrm>
        </p:grpSpPr>
        <p:sp>
          <p:nvSpPr>
            <p:cNvPr id="50" name="椭圆 14"/>
            <p:cNvSpPr>
              <a:spLocks noChangeArrowheads="1"/>
            </p:cNvSpPr>
            <p:nvPr/>
          </p:nvSpPr>
          <p:spPr bwMode="auto">
            <a:xfrm>
              <a:off x="443112" y="2259286"/>
              <a:ext cx="96440" cy="96440"/>
            </a:xfrm>
            <a:prstGeom prst="ellipse">
              <a:avLst/>
            </a:prstGeom>
            <a:ln/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8580" tIns="34290" rIns="68580" bIns="34290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0610" y="2139702"/>
              <a:ext cx="274947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必须有</a:t>
              </a: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“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经某某党支部某某党小组</a:t>
              </a: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某年某月某</a:t>
              </a:r>
              <a:endParaRPr lang="en-US" altLang="zh-CN" sz="1000" b="0" dirty="0" smtClean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 smtClean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日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讨论，确定某某为</a:t>
              </a:r>
              <a:r>
                <a:rPr lang="zh-CN" altLang="en-US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预备党员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培养对象</a:t>
              </a:r>
              <a:r>
                <a:rPr lang="en-US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”</a:t>
              </a:r>
            </a:p>
            <a:p>
              <a:pPr defTabSz="925541">
                <a:lnSpc>
                  <a:spcPct val="130000"/>
                </a:lnSpc>
              </a:pP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的</a:t>
              </a:r>
              <a:r>
                <a:rPr lang="zh-CN" altLang="zh-CN" sz="1000" b="0" dirty="0">
                  <a:latin typeface="微软雅黑" pitchFamily="34" charset="-122"/>
                  <a:ea typeface="微软雅黑" pitchFamily="34" charset="-122"/>
                  <a:cs typeface="Open Sans" pitchFamily="34" charset="0"/>
                </a:rPr>
                <a:t>规范性表述</a:t>
              </a:r>
              <a:endParaRPr lang="en-US" altLang="zh-CN" sz="1000" b="0" dirty="0">
                <a:latin typeface="微软雅黑" pitchFamily="34" charset="-122"/>
                <a:ea typeface="微软雅黑" pitchFamily="34" charset="-122"/>
                <a:cs typeface="Open Sans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50"/>
                            </p:stCondLst>
                            <p:childTnLst>
                              <p:par>
                                <p:cTn id="4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8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1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45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50"/>
                            </p:stCondLst>
                            <p:childTnLst>
                              <p:par>
                                <p:cTn id="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45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95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45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450"/>
                            </p:stCondLst>
                            <p:childTnLst>
                              <p:par>
                                <p:cTn id="8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950"/>
                            </p:stCondLst>
                            <p:childTnLst>
                              <p:par>
                                <p:cTn id="8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450"/>
                            </p:stCondLst>
                            <p:childTnLst>
                              <p:par>
                                <p:cTn id="8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950"/>
                            </p:stCondLst>
                            <p:childTnLst>
                              <p:par>
                                <p:cTn id="9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 autoUpdateAnimBg="0"/>
      <p:bldP spid="24" grpId="0" animBg="1"/>
      <p:bldP spid="40" grpId="0"/>
      <p:bldP spid="40" grpId="1"/>
      <p:bldP spid="41" grpId="0" bldLvl="0" autoUpdateAnimBg="0"/>
      <p:bldP spid="45" grpId="0" animBg="1"/>
      <p:bldP spid="46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4"/>
          <p:cNvSpPr>
            <a:spLocks noChangeArrowheads="1"/>
          </p:cNvSpPr>
          <p:nvPr/>
        </p:nvSpPr>
        <p:spPr bwMode="auto">
          <a:xfrm>
            <a:off x="8750300" y="274638"/>
            <a:ext cx="396875" cy="280987"/>
          </a:xfrm>
          <a:prstGeom prst="rect">
            <a:avLst/>
          </a:prstGeom>
          <a:solidFill>
            <a:srgbClr val="D7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44" name="圆角矩形 43"/>
          <p:cNvSpPr>
            <a:spLocks noChangeAspect="1"/>
          </p:cNvSpPr>
          <p:nvPr/>
        </p:nvSpPr>
        <p:spPr>
          <a:xfrm>
            <a:off x="6105574" y="1714619"/>
            <a:ext cx="2081044" cy="2369299"/>
          </a:xfrm>
          <a:prstGeom prst="roundRect">
            <a:avLst>
              <a:gd name="adj" fmla="val 1429"/>
            </a:avLst>
          </a:prstGeom>
          <a:solidFill>
            <a:schemeClr val="bg1"/>
          </a:solidFill>
          <a:ln w="3175">
            <a:solidFill>
              <a:srgbClr val="D5D5D5"/>
            </a:solidFill>
            <a:prstDash val="soli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257097" tIns="642743" rIns="257097" bIns="321372" anchor="ctr"/>
          <a:lstStyle/>
          <a:p>
            <a:pPr algn="just">
              <a:lnSpc>
                <a:spcPct val="120000"/>
              </a:lnSpc>
              <a:spcBef>
                <a:spcPts val="536"/>
              </a:spcBef>
              <a:spcAft>
                <a:spcPts val="536"/>
              </a:spcAft>
              <a:defRPr/>
            </a:pPr>
            <a:endParaRPr lang="zh-CN" altLang="en-US" sz="1400" b="0" dirty="0">
              <a:solidFill>
                <a:srgbClr val="454545"/>
              </a:solidFill>
              <a:latin typeface="微软雅黑" panose="020B0503020204020204" pitchFamily="34" charset="-122"/>
            </a:endParaRPr>
          </a:p>
        </p:txBody>
      </p:sp>
      <p:sp>
        <p:nvSpPr>
          <p:cNvPr id="45" name="任意多边形 44"/>
          <p:cNvSpPr/>
          <p:nvPr/>
        </p:nvSpPr>
        <p:spPr>
          <a:xfrm>
            <a:off x="6421907" y="1707654"/>
            <a:ext cx="154612" cy="61159"/>
          </a:xfrm>
          <a:custGeom>
            <a:avLst/>
            <a:gdLst>
              <a:gd name="connsiteX0" fmla="*/ 131005 w 311731"/>
              <a:gd name="connsiteY0" fmla="*/ 0 h 121823"/>
              <a:gd name="connsiteX1" fmla="*/ 180725 w 311731"/>
              <a:gd name="connsiteY1" fmla="*/ 0 h 121823"/>
              <a:gd name="connsiteX2" fmla="*/ 205433 w 311731"/>
              <a:gd name="connsiteY2" fmla="*/ 4162 h 121823"/>
              <a:gd name="connsiteX3" fmla="*/ 309453 w 311731"/>
              <a:gd name="connsiteY3" fmla="*/ 109253 h 121823"/>
              <a:gd name="connsiteX4" fmla="*/ 311731 w 311731"/>
              <a:gd name="connsiteY4" fmla="*/ 121823 h 121823"/>
              <a:gd name="connsiteX5" fmla="*/ 0 w 311731"/>
              <a:gd name="connsiteY5" fmla="*/ 121823 h 121823"/>
              <a:gd name="connsiteX6" fmla="*/ 2277 w 311731"/>
              <a:gd name="connsiteY6" fmla="*/ 109253 h 121823"/>
              <a:gd name="connsiteX7" fmla="*/ 106298 w 311731"/>
              <a:gd name="connsiteY7" fmla="*/ 4162 h 121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731" h="121823">
                <a:moveTo>
                  <a:pt x="131005" y="0"/>
                </a:moveTo>
                <a:lnTo>
                  <a:pt x="180725" y="0"/>
                </a:lnTo>
                <a:lnTo>
                  <a:pt x="205433" y="4162"/>
                </a:lnTo>
                <a:cubicBezTo>
                  <a:pt x="252408" y="20443"/>
                  <a:pt x="290475" y="59254"/>
                  <a:pt x="309453" y="109253"/>
                </a:cubicBezTo>
                <a:lnTo>
                  <a:pt x="311731" y="121823"/>
                </a:lnTo>
                <a:lnTo>
                  <a:pt x="0" y="121823"/>
                </a:lnTo>
                <a:lnTo>
                  <a:pt x="2277" y="109253"/>
                </a:lnTo>
                <a:cubicBezTo>
                  <a:pt x="21256" y="59254"/>
                  <a:pt x="59323" y="20443"/>
                  <a:pt x="106298" y="41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49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b="0" dirty="0">
              <a:latin typeface="微软雅黑" panose="020B0503020204020204" pitchFamily="34" charset="-122"/>
            </a:endParaRPr>
          </a:p>
        </p:txBody>
      </p:sp>
      <p:sp>
        <p:nvSpPr>
          <p:cNvPr id="46" name="任意多边形 45"/>
          <p:cNvSpPr/>
          <p:nvPr/>
        </p:nvSpPr>
        <p:spPr>
          <a:xfrm>
            <a:off x="7724558" y="1707654"/>
            <a:ext cx="146615" cy="61159"/>
          </a:xfrm>
          <a:custGeom>
            <a:avLst/>
            <a:gdLst>
              <a:gd name="connsiteX0" fmla="*/ 145370 w 318081"/>
              <a:gd name="connsiteY0" fmla="*/ 0 h 130555"/>
              <a:gd name="connsiteX1" fmla="*/ 172710 w 318081"/>
              <a:gd name="connsiteY1" fmla="*/ 0 h 130555"/>
              <a:gd name="connsiteX2" fmla="*/ 209618 w 318081"/>
              <a:gd name="connsiteY2" fmla="*/ 6428 h 130555"/>
              <a:gd name="connsiteX3" fmla="*/ 315757 w 318081"/>
              <a:gd name="connsiteY3" fmla="*/ 117294 h 130555"/>
              <a:gd name="connsiteX4" fmla="*/ 318081 w 318081"/>
              <a:gd name="connsiteY4" fmla="*/ 130555 h 130555"/>
              <a:gd name="connsiteX5" fmla="*/ 0 w 318081"/>
              <a:gd name="connsiteY5" fmla="*/ 130555 h 130555"/>
              <a:gd name="connsiteX6" fmla="*/ 2324 w 318081"/>
              <a:gd name="connsiteY6" fmla="*/ 117294 h 130555"/>
              <a:gd name="connsiteX7" fmla="*/ 108463 w 318081"/>
              <a:gd name="connsiteY7" fmla="*/ 6428 h 13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081" h="130555">
                <a:moveTo>
                  <a:pt x="145370" y="0"/>
                </a:moveTo>
                <a:lnTo>
                  <a:pt x="172710" y="0"/>
                </a:lnTo>
                <a:lnTo>
                  <a:pt x="209618" y="6428"/>
                </a:lnTo>
                <a:cubicBezTo>
                  <a:pt x="257550" y="23604"/>
                  <a:pt x="296392" y="64548"/>
                  <a:pt x="315757" y="117294"/>
                </a:cubicBezTo>
                <a:lnTo>
                  <a:pt x="318081" y="130555"/>
                </a:lnTo>
                <a:lnTo>
                  <a:pt x="0" y="130555"/>
                </a:lnTo>
                <a:lnTo>
                  <a:pt x="2324" y="117294"/>
                </a:lnTo>
                <a:cubicBezTo>
                  <a:pt x="21689" y="64548"/>
                  <a:pt x="60531" y="23604"/>
                  <a:pt x="108463" y="64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49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b="0" dirty="0">
              <a:latin typeface="微软雅黑" panose="020B0503020204020204" pitchFamily="34" charset="-122"/>
            </a:endParaRPr>
          </a:p>
        </p:txBody>
      </p:sp>
      <p:sp>
        <p:nvSpPr>
          <p:cNvPr id="47" name="任意多边形 46"/>
          <p:cNvSpPr/>
          <p:nvPr/>
        </p:nvSpPr>
        <p:spPr>
          <a:xfrm>
            <a:off x="6500102" y="1707655"/>
            <a:ext cx="1291989" cy="329130"/>
          </a:xfrm>
          <a:custGeom>
            <a:avLst/>
            <a:gdLst>
              <a:gd name="connsiteX0" fmla="*/ 0 w 2600830"/>
              <a:gd name="connsiteY0" fmla="*/ 0 h 649288"/>
              <a:gd name="connsiteX1" fmla="*/ 2600830 w 2600830"/>
              <a:gd name="connsiteY1" fmla="*/ 0 h 649288"/>
              <a:gd name="connsiteX2" fmla="*/ 2520047 w 2600830"/>
              <a:gd name="connsiteY2" fmla="*/ 89402 h 649288"/>
              <a:gd name="connsiteX3" fmla="*/ 1945040 w 2600830"/>
              <a:gd name="connsiteY3" fmla="*/ 646112 h 649288"/>
              <a:gd name="connsiteX4" fmla="*/ 648052 w 2600830"/>
              <a:gd name="connsiteY4" fmla="*/ 649287 h 649288"/>
              <a:gd name="connsiteX5" fmla="*/ 77908 w 2600830"/>
              <a:gd name="connsiteY5" fmla="*/ 84156 h 64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0830" h="649288">
                <a:moveTo>
                  <a:pt x="0" y="0"/>
                </a:moveTo>
                <a:lnTo>
                  <a:pt x="2600830" y="0"/>
                </a:lnTo>
                <a:lnTo>
                  <a:pt x="2520047" y="89402"/>
                </a:lnTo>
                <a:cubicBezTo>
                  <a:pt x="2351572" y="318525"/>
                  <a:pt x="2323328" y="645186"/>
                  <a:pt x="1945040" y="646112"/>
                </a:cubicBezTo>
                <a:lnTo>
                  <a:pt x="648052" y="649287"/>
                </a:lnTo>
                <a:cubicBezTo>
                  <a:pt x="269764" y="650213"/>
                  <a:pt x="245977" y="310819"/>
                  <a:pt x="77908" y="8415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26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>
              <a:defRPr/>
            </a:pPr>
            <a:r>
              <a:rPr lang="zh-CN" altLang="en-US" sz="1100" b="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党员和群众意见</a:t>
            </a:r>
            <a:endParaRPr lang="zh-CN" altLang="en-US" sz="1100" b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253291" y="2113331"/>
            <a:ext cx="1834928" cy="2493274"/>
          </a:xfrm>
          <a:prstGeom prst="rect">
            <a:avLst/>
          </a:prstGeom>
        </p:spPr>
        <p:txBody>
          <a:bodyPr lIns="81628" tIns="40814" rIns="81628" bIns="40814"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>
                <a:latin typeface="+mn-ea"/>
                <a:ea typeface="+mn-ea"/>
              </a:rPr>
              <a:t>该栏主要填写党内和党外群众意见，主要从政治、思想、工作、生活等方面评价。</a:t>
            </a:r>
            <a:endParaRPr lang="en-US" altLang="zh-CN" sz="1200" b="0" dirty="0">
              <a:latin typeface="+mn-ea"/>
              <a:ea typeface="+mn-ea"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>
                <a:latin typeface="+mn-ea"/>
                <a:ea typeface="+mn-ea"/>
              </a:rPr>
              <a:t>要求评价客观、真实。</a:t>
            </a:r>
            <a:endParaRPr lang="en-US" altLang="zh-CN" sz="1200" b="0" dirty="0">
              <a:latin typeface="+mn-ea"/>
              <a:ea typeface="+mn-ea"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>
                <a:latin typeface="+mn-ea"/>
                <a:ea typeface="+mn-ea"/>
              </a:rPr>
              <a:t>最后附上被征求意见人</a:t>
            </a:r>
            <a:r>
              <a:rPr lang="zh-CN" altLang="en-US" sz="1200" b="0" dirty="0" smtClean="0">
                <a:latin typeface="+mn-ea"/>
                <a:ea typeface="+mn-ea"/>
              </a:rPr>
              <a:t>名单</a:t>
            </a:r>
            <a:endParaRPr lang="zh-CN" altLang="en-US" sz="1200" b="0" dirty="0">
              <a:latin typeface="+mn-ea"/>
              <a:ea typeface="+mn-ea"/>
            </a:endParaRPr>
          </a:p>
        </p:txBody>
      </p:sp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1341165" y="296069"/>
            <a:ext cx="30243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 sz="2600" b="0" dirty="0" smtClean="0">
                <a:solidFill>
                  <a:srgbClr val="C00000"/>
                </a:solidFill>
                <a:latin typeface="+mn-ea"/>
                <a:ea typeface="+mn-ea"/>
              </a:rPr>
              <a:t>填写规范</a:t>
            </a:r>
            <a:endParaRPr lang="zh-CN" altLang="en-US" sz="26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952500" y="404813"/>
            <a:ext cx="360363" cy="287337"/>
            <a:chOff x="0" y="0"/>
            <a:chExt cx="360040" cy="288032"/>
          </a:xfrm>
        </p:grpSpPr>
        <p:sp>
          <p:nvSpPr>
            <p:cNvPr id="51" name="燕尾形 19"/>
            <p:cNvSpPr>
              <a:spLocks noChangeArrowheads="1"/>
            </p:cNvSpPr>
            <p:nvPr/>
          </p:nvSpPr>
          <p:spPr bwMode="auto">
            <a:xfrm>
              <a:off x="144016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52" name="燕尾形 20"/>
            <p:cNvSpPr>
              <a:spLocks noChangeArrowheads="1"/>
            </p:cNvSpPr>
            <p:nvPr/>
          </p:nvSpPr>
          <p:spPr bwMode="auto">
            <a:xfrm>
              <a:off x="0" y="0"/>
              <a:ext cx="216024" cy="288032"/>
            </a:xfrm>
            <a:prstGeom prst="chevron">
              <a:avLst>
                <a:gd name="adj" fmla="val 50000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53" name="直接连接符 21"/>
          <p:cNvSpPr>
            <a:spLocks noChangeShapeType="1"/>
          </p:cNvSpPr>
          <p:nvPr/>
        </p:nvSpPr>
        <p:spPr bwMode="auto">
          <a:xfrm>
            <a:off x="0" y="549275"/>
            <a:ext cx="952500" cy="0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直接连接符 22"/>
          <p:cNvSpPr>
            <a:spLocks noChangeShapeType="1"/>
          </p:cNvSpPr>
          <p:nvPr/>
        </p:nvSpPr>
        <p:spPr bwMode="auto">
          <a:xfrm>
            <a:off x="3203848" y="548481"/>
            <a:ext cx="5943327" cy="794"/>
          </a:xfrm>
          <a:prstGeom prst="line">
            <a:avLst/>
          </a:prstGeom>
          <a:noFill/>
          <a:ln w="9525" cap="flat" cmpd="sng">
            <a:solidFill>
              <a:srgbClr val="D7190F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7881193" y="267494"/>
            <a:ext cx="723255" cy="307768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zh-CN" altLang="en-US" sz="1400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第七</a:t>
            </a:r>
            <a:r>
              <a:rPr lang="zh-CN" altLang="en-US" sz="1400" b="1" dirty="0" smtClean="0">
                <a:solidFill>
                  <a:srgbClr val="C8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页</a:t>
            </a:r>
            <a:endParaRPr lang="zh-CN" altLang="en-US" sz="1400" b="1" dirty="0">
              <a:solidFill>
                <a:srgbClr val="C8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15566"/>
            <a:ext cx="2694506" cy="380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右箭头 2"/>
          <p:cNvSpPr/>
          <p:nvPr/>
        </p:nvSpPr>
        <p:spPr bwMode="auto">
          <a:xfrm>
            <a:off x="4499992" y="2643758"/>
            <a:ext cx="978408" cy="339490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华文细黑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350"/>
                            </p:stCondLst>
                            <p:childTnLst>
                              <p:par>
                                <p:cTn id="4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35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8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 autoUpdateAnimBg="0"/>
      <p:bldP spid="44" grpId="0" animBg="1"/>
      <p:bldP spid="45" grpId="0" animBg="1"/>
      <p:bldP spid="46" grpId="0" animBg="1"/>
      <p:bldP spid="47" grpId="0" animBg="1"/>
      <p:bldP spid="48" grpId="0"/>
      <p:bldP spid="49" grpId="0" bldLvl="0" autoUpdateAnimBg="0"/>
      <p:bldP spid="53" grpId="0" animBg="1"/>
      <p:bldP spid="54" grpId="0" animBg="1"/>
      <p:bldP spid="56" grpId="0"/>
      <p:bldP spid="56" grpId="1"/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 txBox="1">
            <a:spLocks noChangeArrowheads="1"/>
          </p:cNvSpPr>
          <p:nvPr/>
        </p:nvSpPr>
        <p:spPr bwMode="auto">
          <a:xfrm>
            <a:off x="3995936" y="1635646"/>
            <a:ext cx="3312368" cy="74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545" tIns="36273" rIns="72545" bIns="36273" anchor="ctr"/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dist" eaLnBrk="1" hangingPunct="1">
              <a:lnSpc>
                <a:spcPts val="3333"/>
              </a:lnSpc>
              <a:spcBef>
                <a:spcPct val="20000"/>
              </a:spcBef>
            </a:pPr>
            <a:r>
              <a:rPr lang="zh-CN" altLang="en-US" sz="5700" b="0" dirty="0">
                <a:solidFill>
                  <a:srgbClr val="FFFF00"/>
                </a:solidFill>
                <a:latin typeface="方正行楷简体" panose="02010601030101010101" pitchFamily="2" charset="-122"/>
                <a:ea typeface="方正行楷简体" panose="02010601030101010101" pitchFamily="2" charset="-122"/>
              </a:rPr>
              <a:t>谢谢观赏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053" y="3003798"/>
            <a:ext cx="4207187" cy="24222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utoUpdateAnimBg="0"/>
      <p:bldP spid="9" grpId="1" bldLvl="0" autoUpdateAnimBg="0"/>
      <p:bldP spid="9" grpId="2" bldLvl="0" autoUpdateAnimBg="0"/>
      <p:bldP spid="9" grpId="3" bldLvl="0" autoUpdateAnimBg="0"/>
      <p:bldP spid="9" grpId="4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SCORM_RATE_SLIDES" val="0"/>
  <p:tag name="ISPRING_SCORM_RATE_QUIZZES" val="0"/>
  <p:tag name="ISPRING_SCORM_PASSING_SCORE" val="0.0000000000"/>
  <p:tag name="GENSWF_OUTPUT_FILE_NAME" val="22-"/>
  <p:tag name="ISPRING_RESOURCE_PATHS_HASH_2" val="dd605faedef9b7b7285347d268bb89f5f81ab715"/>
</p:tagLst>
</file>

<file path=ppt/theme/theme1.xml><?xml version="1.0" encoding="utf-8"?>
<a:theme xmlns:a="http://schemas.openxmlformats.org/drawingml/2006/main" name="第一PPT，www.1ppt.com">
  <a:themeElements>
    <a:clrScheme name="自定义 5">
      <a:dk1>
        <a:sysClr val="windowText" lastClr="000000"/>
      </a:dk1>
      <a:lt1>
        <a:sysClr val="window" lastClr="FFFFFF"/>
      </a:lt1>
      <a:dk2>
        <a:srgbClr val="1F497D"/>
      </a:dk2>
      <a:lt2>
        <a:srgbClr val="FFC000"/>
      </a:lt2>
      <a:accent1>
        <a:srgbClr val="FF6600"/>
      </a:accent1>
      <a:accent2>
        <a:srgbClr val="FF0000"/>
      </a:accent2>
      <a:accent3>
        <a:srgbClr val="FFC000"/>
      </a:accent3>
      <a:accent4>
        <a:srgbClr val="FFC000"/>
      </a:accent4>
      <a:accent5>
        <a:srgbClr val="FF6600"/>
      </a:accent5>
      <a:accent6>
        <a:srgbClr val="F79646"/>
      </a:accent6>
      <a:hlink>
        <a:srgbClr val="0000FF"/>
      </a:hlink>
      <a:folHlink>
        <a:srgbClr val="800080"/>
      </a:folHlink>
    </a:clrScheme>
    <a:fontScheme name="微笑PPT - 小A">
      <a:majorFont>
        <a:latin typeface="Arial"/>
        <a:ea typeface="微软雅黑"/>
        <a:cs typeface="宋体"/>
      </a:majorFont>
      <a:minorFont>
        <a:latin typeface="Arial"/>
        <a:ea typeface="微软雅黑"/>
        <a:cs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lnDef>
  </a:objectDefaults>
  <a:extraClrSchemeLst>
    <a:extraClrScheme>
      <a:clrScheme name="微笑PPT - 小A 1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E2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EEAAAA"/>
        </a:accent5>
        <a:accent6>
          <a:srgbClr val="B90000"/>
        </a:accent6>
        <a:hlink>
          <a:srgbClr val="800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9804</TotalTime>
  <Words>1042</Words>
  <Application>Microsoft Office PowerPoint</Application>
  <PresentationFormat>全屏显示(16:9)</PresentationFormat>
  <Paragraphs>94</Paragraphs>
  <Slides>9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党政</dc:title>
  <dc:creator>第一PPT</dc:creator>
  <cp:keywords>www.1ppt.com</cp:keywords>
  <cp:lastModifiedBy>姜梦婷</cp:lastModifiedBy>
  <cp:revision>372</cp:revision>
  <dcterms:created xsi:type="dcterms:W3CDTF">2010-02-22T07:41:47Z</dcterms:created>
  <dcterms:modified xsi:type="dcterms:W3CDTF">2018-12-04T08:24:20Z</dcterms:modified>
</cp:coreProperties>
</file>